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33" r:id="rId1"/>
    <p:sldMasterId id="2147484237" r:id="rId2"/>
  </p:sldMasterIdLst>
  <p:notesMasterIdLst>
    <p:notesMasterId r:id="rId40"/>
  </p:notesMasterIdLst>
  <p:sldIdLst>
    <p:sldId id="266" r:id="rId3"/>
    <p:sldId id="295" r:id="rId4"/>
    <p:sldId id="294" r:id="rId5"/>
    <p:sldId id="325" r:id="rId6"/>
    <p:sldId id="318" r:id="rId7"/>
    <p:sldId id="317" r:id="rId8"/>
    <p:sldId id="323" r:id="rId9"/>
    <p:sldId id="324" r:id="rId10"/>
    <p:sldId id="366" r:id="rId11"/>
    <p:sldId id="370" r:id="rId12"/>
    <p:sldId id="355" r:id="rId13"/>
    <p:sldId id="307" r:id="rId14"/>
    <p:sldId id="356" r:id="rId15"/>
    <p:sldId id="309" r:id="rId16"/>
    <p:sldId id="311" r:id="rId17"/>
    <p:sldId id="361" r:id="rId18"/>
    <p:sldId id="312" r:id="rId19"/>
    <p:sldId id="368" r:id="rId20"/>
    <p:sldId id="369" r:id="rId21"/>
    <p:sldId id="371" r:id="rId22"/>
    <p:sldId id="365" r:id="rId23"/>
    <p:sldId id="313" r:id="rId24"/>
    <p:sldId id="358" r:id="rId25"/>
    <p:sldId id="321" r:id="rId26"/>
    <p:sldId id="316" r:id="rId27"/>
    <p:sldId id="359" r:id="rId28"/>
    <p:sldId id="346" r:id="rId29"/>
    <p:sldId id="347" r:id="rId30"/>
    <p:sldId id="348" r:id="rId31"/>
    <p:sldId id="349" r:id="rId32"/>
    <p:sldId id="350" r:id="rId33"/>
    <p:sldId id="352" r:id="rId34"/>
    <p:sldId id="351" r:id="rId35"/>
    <p:sldId id="362" r:id="rId36"/>
    <p:sldId id="363" r:id="rId37"/>
    <p:sldId id="364" r:id="rId38"/>
    <p:sldId id="360" r:id="rId3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3399"/>
    <a:srgbClr val="FF33CC"/>
    <a:srgbClr val="990033"/>
    <a:srgbClr val="762828"/>
    <a:srgbClr val="0000FF"/>
    <a:srgbClr val="A50021"/>
    <a:srgbClr val="F2AD9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29" autoAdjust="0"/>
    <p:restoredTop sz="98294" autoAdjust="0"/>
  </p:normalViewPr>
  <p:slideViewPr>
    <p:cSldViewPr>
      <p:cViewPr varScale="1">
        <p:scale>
          <a:sx n="158" d="100"/>
          <a:sy n="158" d="100"/>
        </p:scale>
        <p:origin x="1776" y="15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0F3E34C-3199-59A3-6E69-17061BFECB5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99721106-7CB3-F7FE-C0FA-F52952713E5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7E01A0CE-1223-428F-8E92-A9D7E8D84320}" type="datetimeFigureOut">
              <a:rPr lang="zh-CN" altLang="en-US"/>
              <a:pPr>
                <a:defRPr/>
              </a:pPr>
              <a:t>2023/11/12</a:t>
            </a:fld>
            <a:endParaRPr lang="zh-CN" altLang="en-US"/>
          </a:p>
        </p:txBody>
      </p:sp>
      <p:sp>
        <p:nvSpPr>
          <p:cNvPr id="4" name="幻灯片图像占位符 3">
            <a:extLst>
              <a:ext uri="{FF2B5EF4-FFF2-40B4-BE49-F238E27FC236}">
                <a16:creationId xmlns:a16="http://schemas.microsoft.com/office/drawing/2014/main" id="{376B9BD6-0384-709B-4620-306B16771353}"/>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598F26CC-0570-CA86-539C-65D923D7B36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E966E890-4BBB-499E-5E19-452D2DFAA37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1EA60EF-9DBF-EBDD-4882-7F7C69519035}"/>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B26932E-4AE4-4D92-872E-A19BE56186C8}"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A0D2095D-C533-058C-7A4F-557C354A7B7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0179" name="备注占位符 2">
            <a:extLst>
              <a:ext uri="{FF2B5EF4-FFF2-40B4-BE49-F238E27FC236}">
                <a16:creationId xmlns:a16="http://schemas.microsoft.com/office/drawing/2014/main" id="{067120BB-4897-6329-8F05-E5E625EFE558}"/>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zh-CN" altLang="en-US"/>
          </a:p>
        </p:txBody>
      </p:sp>
      <p:sp>
        <p:nvSpPr>
          <p:cNvPr id="50180" name="灯片编号占位符 3">
            <a:extLst>
              <a:ext uri="{FF2B5EF4-FFF2-40B4-BE49-F238E27FC236}">
                <a16:creationId xmlns:a16="http://schemas.microsoft.com/office/drawing/2014/main" id="{32B7C773-5717-23B9-A9AB-81440C1F79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B0F4AFC-3F5F-4F29-9B28-3F9608C4D80E}" type="slidenum">
              <a:rPr lang="zh-CN" altLang="en-US">
                <a:latin typeface="Times New Roman" panose="02020603050405020304" pitchFamily="18" charset="0"/>
              </a:rPr>
              <a:pPr eaLnBrk="1" hangingPunct="1"/>
              <a:t>1</a:t>
            </a:fld>
            <a:endParaRPr lang="en-US" altLang="zh-CN">
              <a:latin typeface="Times New Roman" panose="02020603050405020304" pitchFamily="18" charset="0"/>
            </a:endParaRPr>
          </a:p>
        </p:txBody>
      </p:sp>
      <p:sp>
        <p:nvSpPr>
          <p:cNvPr id="6148" name="日期占位符 4">
            <a:extLst>
              <a:ext uri="{FF2B5EF4-FFF2-40B4-BE49-F238E27FC236}">
                <a16:creationId xmlns:a16="http://schemas.microsoft.com/office/drawing/2014/main" id="{01A90CD1-867B-3BBD-FC76-2DCDBA9567C0}"/>
              </a:ext>
            </a:extLst>
          </p:cNvPr>
          <p:cNvSpPr>
            <a:spLocks noGrp="1"/>
          </p:cNvSpPr>
          <p:nvPr>
            <p:ph type="dt" sz="quarter" idx="1"/>
          </p:nvPr>
        </p:nvSpPr>
        <p:spPr bwMode="auto">
          <a:ln>
            <a:miter lim="800000"/>
          </a:ln>
        </p:spPr>
        <p:txBody>
          <a:bodyPr/>
          <a:lstStyle/>
          <a:p>
            <a:pPr>
              <a:defRPr/>
            </a:pPr>
            <a:fld id="{20D41E11-65ED-463F-8394-D7841A84137D}" type="datetime2">
              <a:rPr lang="zh-CN" altLang="en-US">
                <a:latin typeface="Times New Roman" panose="02020603050405020304" pitchFamily="18" charset="0"/>
              </a:rPr>
              <a:pPr>
                <a:defRPr/>
              </a:pPr>
              <a:t>2023年11月12日</a:t>
            </a:fld>
            <a:endParaRPr lang="zh-CN"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866E8F9F-66AE-56A4-8090-AAB3373EE76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1203" name="备注占位符 2">
            <a:extLst>
              <a:ext uri="{FF2B5EF4-FFF2-40B4-BE49-F238E27FC236}">
                <a16:creationId xmlns:a16="http://schemas.microsoft.com/office/drawing/2014/main" id="{1D2F62BB-44DB-677C-F7FF-3C949AB1EAFF}"/>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zh-CN" altLang="en-US"/>
          </a:p>
        </p:txBody>
      </p:sp>
      <p:sp>
        <p:nvSpPr>
          <p:cNvPr id="51204" name="灯片编号占位符 3">
            <a:extLst>
              <a:ext uri="{FF2B5EF4-FFF2-40B4-BE49-F238E27FC236}">
                <a16:creationId xmlns:a16="http://schemas.microsoft.com/office/drawing/2014/main" id="{A8E10A47-F400-52E2-760D-62402C3A2B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5E0A809-18DB-41C5-A16B-461B2E1A5C2D}" type="slidenum">
              <a:rPr lang="zh-CN" altLang="en-US">
                <a:latin typeface="Calibri" panose="020F0502020204030204" pitchFamily="34" charset="0"/>
              </a:rPr>
              <a:pPr eaLnBrk="1" hangingPunct="1"/>
              <a:t>4</a:t>
            </a:fld>
            <a:endParaRPr lang="en-US" altLang="zh-CN">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FE6ED22C-3A0F-D902-1108-26613C9061D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2227" name="备注占位符 2">
            <a:extLst>
              <a:ext uri="{FF2B5EF4-FFF2-40B4-BE49-F238E27FC236}">
                <a16:creationId xmlns:a16="http://schemas.microsoft.com/office/drawing/2014/main" id="{EC936821-B421-7FA9-B4FA-277D748CAE61}"/>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2228" name="灯片编号占位符 3">
            <a:extLst>
              <a:ext uri="{FF2B5EF4-FFF2-40B4-BE49-F238E27FC236}">
                <a16:creationId xmlns:a16="http://schemas.microsoft.com/office/drawing/2014/main" id="{F35E39E3-3962-3AF8-3945-C559D730F5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en-US" altLang="en-US" sz="1800">
                <a:latin typeface="Garamond" panose="02020404030301010803" pitchFamily="18" charset="0"/>
              </a:rPr>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4DBF2B-A111-E46D-466B-B2A239DEF8C5}"/>
              </a:ext>
            </a:extLst>
          </p:cNvPr>
          <p:cNvSpPr>
            <a:spLocks noGrp="1"/>
          </p:cNvSpPr>
          <p:nvPr>
            <p:ph type="dt" sz="half" idx="10"/>
          </p:nvPr>
        </p:nvSpPr>
        <p:spPr/>
        <p:txBody>
          <a:bodyPr/>
          <a:lstStyle>
            <a:lvl1pPr>
              <a:defRPr/>
            </a:lvl1pPr>
          </a:lstStyle>
          <a:p>
            <a:pPr>
              <a:defRPr/>
            </a:pPr>
            <a:fld id="{36DB088A-7837-4E72-BE17-F77A89FE1817}" type="datetimeFigureOut">
              <a:rPr lang="zh-CN" altLang="en-US"/>
              <a:pPr>
                <a:defRPr/>
              </a:pPr>
              <a:t>2023/11/12</a:t>
            </a:fld>
            <a:endParaRPr lang="zh-CN" altLang="en-US"/>
          </a:p>
        </p:txBody>
      </p:sp>
      <p:sp>
        <p:nvSpPr>
          <p:cNvPr id="3" name="页脚占位符 2">
            <a:extLst>
              <a:ext uri="{FF2B5EF4-FFF2-40B4-BE49-F238E27FC236}">
                <a16:creationId xmlns:a16="http://schemas.microsoft.com/office/drawing/2014/main" id="{73E5F45B-4189-43E5-C001-F94D4ED4BB0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5F736601-5172-7580-744E-6BE483C77CA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2A234DF2-6AAC-4DE6-BF14-786CA0F8B9DA}" type="slidenum">
              <a:rPr lang="zh-CN" altLang="en-US"/>
              <a:pPr/>
              <a:t>‹#›</a:t>
            </a:fld>
            <a:endParaRPr lang="zh-CN" altLang="en-US"/>
          </a:p>
        </p:txBody>
      </p:sp>
    </p:spTree>
    <p:extLst>
      <p:ext uri="{BB962C8B-B14F-4D97-AF65-F5344CB8AC3E}">
        <p14:creationId xmlns:p14="http://schemas.microsoft.com/office/powerpoint/2010/main" val="401358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lvl1pPr>
              <a:defRPr b="1">
                <a:latin typeface="幼圆" panose="02010509060101010101" charset="-122"/>
                <a:ea typeface="幼圆" panose="02010509060101010101" charset="-122"/>
              </a:defRPr>
            </a:lvl1p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b="1">
                <a:latin typeface="幼圆" panose="02010509060101010101" charset="-122"/>
                <a:ea typeface="幼圆" panose="02010509060101010101"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37206AC4-6740-D176-D058-5B20BF920E41}"/>
              </a:ext>
            </a:extLst>
          </p:cNvPr>
          <p:cNvSpPr>
            <a:spLocks noGrp="1" noChangeArrowheads="1"/>
          </p:cNvSpPr>
          <p:nvPr>
            <p:ph type="dt" sz="half" idx="10"/>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5" name="Rectangle 5">
            <a:extLst>
              <a:ext uri="{FF2B5EF4-FFF2-40B4-BE49-F238E27FC236}">
                <a16:creationId xmlns:a16="http://schemas.microsoft.com/office/drawing/2014/main" id="{B2BDAD62-2862-7911-2953-CBF1404F6C6F}"/>
              </a:ext>
            </a:extLst>
          </p:cNvPr>
          <p:cNvSpPr>
            <a:spLocks noGrp="1" noChangeArrowheads="1"/>
          </p:cNvSpPr>
          <p:nvPr>
            <p:ph type="ftr" sz="quarter" idx="11"/>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6" name="Rectangle 6">
            <a:extLst>
              <a:ext uri="{FF2B5EF4-FFF2-40B4-BE49-F238E27FC236}">
                <a16:creationId xmlns:a16="http://schemas.microsoft.com/office/drawing/2014/main" id="{AE886A84-BF34-1043-5F4D-B8CC566D0CA1}"/>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幼圆" panose="02010509060101010101" pitchFamily="49" charset="-122"/>
                <a:ea typeface="幼圆" panose="02010509060101010101" pitchFamily="49" charset="-122"/>
              </a:defRPr>
            </a:lvl1pPr>
          </a:lstStyle>
          <a:p>
            <a:fld id="{2A392EFC-A6E9-4AEF-B04C-E3CCCF7DAF94}" type="slidenum">
              <a:rPr lang="en-US" altLang="zh-CN"/>
              <a:pPr/>
              <a:t>‹#›</a:t>
            </a:fld>
            <a:endParaRPr lang="en-US" altLang="zh-CN"/>
          </a:p>
        </p:txBody>
      </p:sp>
    </p:spTree>
    <p:extLst>
      <p:ext uri="{BB962C8B-B14F-4D97-AF65-F5344CB8AC3E}">
        <p14:creationId xmlns:p14="http://schemas.microsoft.com/office/powerpoint/2010/main" val="429104095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cSld name="标题，文本与两项内容">
    <p:bg bwMode="auto">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2">
            <a:extLst>
              <a:ext uri="{FF2B5EF4-FFF2-40B4-BE49-F238E27FC236}">
                <a16:creationId xmlns:a16="http://schemas.microsoft.com/office/drawing/2014/main" id="{20ACA2F0-7400-D464-CA38-C2E7B111DF2D}"/>
              </a:ext>
            </a:extLst>
          </p:cNvPr>
          <p:cNvSpPr>
            <a:spLocks noGrp="1" noChangeArrowheads="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7" name="Rectangle 3">
            <a:extLst>
              <a:ext uri="{FF2B5EF4-FFF2-40B4-BE49-F238E27FC236}">
                <a16:creationId xmlns:a16="http://schemas.microsoft.com/office/drawing/2014/main" id="{C0ED5B50-4565-B058-CCCE-30B172719B15}"/>
              </a:ext>
            </a:extLst>
          </p:cNvPr>
          <p:cNvSpPr>
            <a:spLocks noGrp="1" noChangeArrowheads="1"/>
          </p:cNvSpPr>
          <p:nvPr>
            <p:ph type="sldNum" sz="quarter" idx="11"/>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a:latin typeface="Georgia" panose="02040502050405020303" pitchFamily="18" charset="0"/>
                <a:ea typeface="方正舒体" panose="02010601030101010101" pitchFamily="2" charset="-122"/>
              </a:defRPr>
            </a:lvl1pPr>
          </a:lstStyle>
          <a:p>
            <a:fld id="{645E3E2F-CECA-4D36-A3EA-7AC48C2C4186}" type="slidenum">
              <a:rPr lang="en-US" altLang="zh-CN"/>
              <a:pPr/>
              <a:t>‹#›</a:t>
            </a:fld>
            <a:endParaRPr lang="en-US" altLang="zh-CN"/>
          </a:p>
        </p:txBody>
      </p:sp>
      <p:sp>
        <p:nvSpPr>
          <p:cNvPr id="8" name="Rectangle 14">
            <a:extLst>
              <a:ext uri="{FF2B5EF4-FFF2-40B4-BE49-F238E27FC236}">
                <a16:creationId xmlns:a16="http://schemas.microsoft.com/office/drawing/2014/main" id="{BC9D2826-4E40-4E9E-388F-04D57F4733C8}"/>
              </a:ext>
            </a:extLst>
          </p:cNvPr>
          <p:cNvSpPr>
            <a:spLocks noGrp="1" noChangeArrowheads="1"/>
          </p:cNvSpPr>
          <p:nvPr>
            <p:ph type="ftr" sz="quarter" idx="12"/>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Tree>
    <p:extLst>
      <p:ext uri="{BB962C8B-B14F-4D97-AF65-F5344CB8AC3E}">
        <p14:creationId xmlns:p14="http://schemas.microsoft.com/office/powerpoint/2010/main" val="175893294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bwMode="auto">
      <p:bgPr>
        <a:solidFill>
          <a:srgbClr val="FFFFFF"/>
        </a:solidFill>
        <a:effectLst/>
      </p:bgPr>
    </p:bg>
    <p:spTree>
      <p:nvGrpSpPr>
        <p:cNvPr id="1" name=""/>
        <p:cNvGrpSpPr/>
        <p:nvPr/>
      </p:nvGrpSpPr>
      <p:grpSpPr>
        <a:xfrm>
          <a:off x="0" y="0"/>
          <a:ext cx="0" cy="0"/>
          <a:chOff x="0" y="0"/>
          <a:chExt cx="0" cy="0"/>
        </a:xfrm>
      </p:grpSpPr>
      <p:sp>
        <p:nvSpPr>
          <p:cNvPr id="1048581"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1048582"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3">
            <a:extLst>
              <a:ext uri="{FF2B5EF4-FFF2-40B4-BE49-F238E27FC236}">
                <a16:creationId xmlns:a16="http://schemas.microsoft.com/office/drawing/2014/main" id="{BAA32D0D-4BE4-07AB-3CC3-AD41556591AE}"/>
              </a:ext>
            </a:extLst>
          </p:cNvPr>
          <p:cNvSpPr>
            <a:spLocks noGrp="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3" name="页脚占位符 4">
            <a:extLst>
              <a:ext uri="{FF2B5EF4-FFF2-40B4-BE49-F238E27FC236}">
                <a16:creationId xmlns:a16="http://schemas.microsoft.com/office/drawing/2014/main" id="{3335ABDF-319C-179A-27E6-DD4728CDD1A1}"/>
              </a:ext>
            </a:extLst>
          </p:cNvPr>
          <p:cNvSpPr>
            <a:spLocks noGrp="1"/>
          </p:cNvSpPr>
          <p:nvPr>
            <p:ph type="ftr" sz="quarter" idx="11"/>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4" name="灯片编号占位符 5">
            <a:extLst>
              <a:ext uri="{FF2B5EF4-FFF2-40B4-BE49-F238E27FC236}">
                <a16:creationId xmlns:a16="http://schemas.microsoft.com/office/drawing/2014/main" id="{2D3911A1-71DA-247B-6279-FF58F9D76E15}"/>
              </a:ext>
            </a:extLst>
          </p:cNvPr>
          <p:cNvSpPr>
            <a:spLocks noGrp="1"/>
          </p:cNvSpPr>
          <p:nvPr>
            <p:ph type="sldNum" sz="quarter" idx="12"/>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a:latin typeface="Georgia" panose="02040502050405020303" pitchFamily="18" charset="0"/>
                <a:ea typeface="方正舒体" panose="02010601030101010101" pitchFamily="2" charset="-122"/>
              </a:defRPr>
            </a:lvl1pPr>
          </a:lstStyle>
          <a:p>
            <a:fld id="{234B3310-7D19-48E0-B590-790FA4B3E33D}" type="slidenum">
              <a:rPr lang="en-US" altLang="zh-CN"/>
              <a:pPr/>
              <a:t>‹#›</a:t>
            </a:fld>
            <a:endParaRPr lang="en-US" altLang="zh-CN"/>
          </a:p>
        </p:txBody>
      </p:sp>
    </p:spTree>
    <p:extLst>
      <p:ext uri="{BB962C8B-B14F-4D97-AF65-F5344CB8AC3E}">
        <p14:creationId xmlns:p14="http://schemas.microsoft.com/office/powerpoint/2010/main" val="150996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BAB4BC7-E9B4-45A4-4272-88FFAFB79BC2}"/>
              </a:ext>
            </a:extLst>
          </p:cNvPr>
          <p:cNvSpPr>
            <a:spLocks noGrp="1"/>
          </p:cNvSpPr>
          <p:nvPr>
            <p:ph type="dt" sz="half" idx="10"/>
          </p:nvPr>
        </p:nvSpPr>
        <p:spPr/>
        <p:txBody>
          <a:bodyPr/>
          <a:lstStyle>
            <a:lvl1pPr>
              <a:defRPr/>
            </a:lvl1pPr>
          </a:lstStyle>
          <a:p>
            <a:pPr>
              <a:defRPr/>
            </a:pPr>
            <a:fld id="{9C081212-B268-48FA-9DE3-1A2B6513406E}" type="datetimeFigureOut">
              <a:rPr lang="zh-CN" altLang="en-US"/>
              <a:pPr>
                <a:defRPr/>
              </a:pPr>
              <a:t>2023/11/12</a:t>
            </a:fld>
            <a:endParaRPr lang="zh-CN" altLang="en-US"/>
          </a:p>
        </p:txBody>
      </p:sp>
      <p:sp>
        <p:nvSpPr>
          <p:cNvPr id="3" name="页脚占位符 2">
            <a:extLst>
              <a:ext uri="{FF2B5EF4-FFF2-40B4-BE49-F238E27FC236}">
                <a16:creationId xmlns:a16="http://schemas.microsoft.com/office/drawing/2014/main" id="{BA4699D8-8431-8E67-3356-571B6E60489E}"/>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14E22228-DD4A-7B7C-27BD-BCDE4AF768A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4D09041-D2FE-41E2-8EC9-946EA498E454}" type="slidenum">
              <a:rPr lang="zh-CN" altLang="en-US"/>
              <a:pPr/>
              <a:t>‹#›</a:t>
            </a:fld>
            <a:endParaRPr lang="zh-CN" altLang="en-US"/>
          </a:p>
        </p:txBody>
      </p:sp>
    </p:spTree>
    <p:extLst>
      <p:ext uri="{BB962C8B-B14F-4D97-AF65-F5344CB8AC3E}">
        <p14:creationId xmlns:p14="http://schemas.microsoft.com/office/powerpoint/2010/main" val="144353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lvl1pPr>
              <a:defRPr b="1">
                <a:latin typeface="幼圆" panose="02010509060101010101" charset="-122"/>
                <a:ea typeface="幼圆" panose="02010509060101010101" charset="-122"/>
              </a:defRPr>
            </a:lvl1p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b="1">
                <a:latin typeface="幼圆" panose="02010509060101010101" charset="-122"/>
                <a:ea typeface="幼圆" panose="02010509060101010101"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92906E70-A73F-4341-B1A8-F8EB5215EE9E}"/>
              </a:ext>
            </a:extLst>
          </p:cNvPr>
          <p:cNvSpPr>
            <a:spLocks noGrp="1" noChangeArrowheads="1"/>
          </p:cNvSpPr>
          <p:nvPr>
            <p:ph type="dt" sz="half" idx="10"/>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5" name="Rectangle 5">
            <a:extLst>
              <a:ext uri="{FF2B5EF4-FFF2-40B4-BE49-F238E27FC236}">
                <a16:creationId xmlns:a16="http://schemas.microsoft.com/office/drawing/2014/main" id="{0BCDDE91-16CD-FE3A-3A3A-E2BCEFC9A6EF}"/>
              </a:ext>
            </a:extLst>
          </p:cNvPr>
          <p:cNvSpPr>
            <a:spLocks noGrp="1" noChangeArrowheads="1"/>
          </p:cNvSpPr>
          <p:nvPr>
            <p:ph type="ftr" sz="quarter" idx="11"/>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6" name="Rectangle 6">
            <a:extLst>
              <a:ext uri="{FF2B5EF4-FFF2-40B4-BE49-F238E27FC236}">
                <a16:creationId xmlns:a16="http://schemas.microsoft.com/office/drawing/2014/main" id="{C3314BB0-CFA9-E99E-8904-DFB51F7CA800}"/>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幼圆" panose="02010509060101010101" pitchFamily="49" charset="-122"/>
                <a:ea typeface="幼圆" panose="02010509060101010101" pitchFamily="49" charset="-122"/>
              </a:defRPr>
            </a:lvl1pPr>
          </a:lstStyle>
          <a:p>
            <a:fld id="{0BE2A6D1-9621-4C63-8CA4-1089F7262AD3}" type="slidenum">
              <a:rPr lang="en-US" altLang="zh-CN"/>
              <a:pPr/>
              <a:t>‹#›</a:t>
            </a:fld>
            <a:endParaRPr lang="en-US" altLang="zh-CN"/>
          </a:p>
        </p:txBody>
      </p:sp>
    </p:spTree>
    <p:extLst>
      <p:ext uri="{BB962C8B-B14F-4D97-AF65-F5344CB8AC3E}">
        <p14:creationId xmlns:p14="http://schemas.microsoft.com/office/powerpoint/2010/main" val="3838054073"/>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标题，文本与两项内容">
    <p:bg bwMode="auto">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2">
            <a:extLst>
              <a:ext uri="{FF2B5EF4-FFF2-40B4-BE49-F238E27FC236}">
                <a16:creationId xmlns:a16="http://schemas.microsoft.com/office/drawing/2014/main" id="{5CA2B2E8-32F9-286C-2CF1-A8F81C5A0E17}"/>
              </a:ext>
            </a:extLst>
          </p:cNvPr>
          <p:cNvSpPr>
            <a:spLocks noGrp="1" noChangeArrowheads="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7" name="Rectangle 3">
            <a:extLst>
              <a:ext uri="{FF2B5EF4-FFF2-40B4-BE49-F238E27FC236}">
                <a16:creationId xmlns:a16="http://schemas.microsoft.com/office/drawing/2014/main" id="{B8CF7134-0F6A-5CA1-154C-0708761E8598}"/>
              </a:ext>
            </a:extLst>
          </p:cNvPr>
          <p:cNvSpPr>
            <a:spLocks noGrp="1" noChangeArrowheads="1"/>
          </p:cNvSpPr>
          <p:nvPr>
            <p:ph type="sldNum" sz="quarter" idx="11"/>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a:latin typeface="Georgia" panose="02040502050405020303" pitchFamily="18" charset="0"/>
                <a:ea typeface="方正舒体" panose="02010601030101010101" pitchFamily="2" charset="-122"/>
              </a:defRPr>
            </a:lvl1pPr>
          </a:lstStyle>
          <a:p>
            <a:fld id="{D66673BA-876E-4CF6-A0BE-7DF8F7934C1A}" type="slidenum">
              <a:rPr lang="en-US" altLang="zh-CN"/>
              <a:pPr/>
              <a:t>‹#›</a:t>
            </a:fld>
            <a:endParaRPr lang="en-US" altLang="zh-CN"/>
          </a:p>
        </p:txBody>
      </p:sp>
      <p:sp>
        <p:nvSpPr>
          <p:cNvPr id="8" name="Rectangle 14">
            <a:extLst>
              <a:ext uri="{FF2B5EF4-FFF2-40B4-BE49-F238E27FC236}">
                <a16:creationId xmlns:a16="http://schemas.microsoft.com/office/drawing/2014/main" id="{7902BF32-4BF1-11AD-4FB8-C8C4D618DB01}"/>
              </a:ext>
            </a:extLst>
          </p:cNvPr>
          <p:cNvSpPr>
            <a:spLocks noGrp="1" noChangeArrowheads="1"/>
          </p:cNvSpPr>
          <p:nvPr>
            <p:ph type="ftr" sz="quarter" idx="12"/>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Tree>
    <p:extLst>
      <p:ext uri="{BB962C8B-B14F-4D97-AF65-F5344CB8AC3E}">
        <p14:creationId xmlns:p14="http://schemas.microsoft.com/office/powerpoint/2010/main" val="137897739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bg bwMode="auto">
      <p:bgPr>
        <a:solidFill>
          <a:srgbClr val="FFFFFF"/>
        </a:solidFill>
        <a:effectLst/>
      </p:bgPr>
    </p:bg>
    <p:spTree>
      <p:nvGrpSpPr>
        <p:cNvPr id="1" name=""/>
        <p:cNvGrpSpPr/>
        <p:nvPr/>
      </p:nvGrpSpPr>
      <p:grpSpPr>
        <a:xfrm>
          <a:off x="0" y="0"/>
          <a:ext cx="0" cy="0"/>
          <a:chOff x="0" y="0"/>
          <a:chExt cx="0" cy="0"/>
        </a:xfrm>
      </p:grpSpPr>
      <p:sp>
        <p:nvSpPr>
          <p:cNvPr id="1048581"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1048582"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3">
            <a:extLst>
              <a:ext uri="{FF2B5EF4-FFF2-40B4-BE49-F238E27FC236}">
                <a16:creationId xmlns:a16="http://schemas.microsoft.com/office/drawing/2014/main" id="{F9B97D1D-8FA0-D6F5-A310-AD0B117052DC}"/>
              </a:ext>
            </a:extLst>
          </p:cNvPr>
          <p:cNvSpPr>
            <a:spLocks noGrp="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3" name="页脚占位符 4">
            <a:extLst>
              <a:ext uri="{FF2B5EF4-FFF2-40B4-BE49-F238E27FC236}">
                <a16:creationId xmlns:a16="http://schemas.microsoft.com/office/drawing/2014/main" id="{ACBD3C5C-65A8-F69C-2188-79C788664B37}"/>
              </a:ext>
            </a:extLst>
          </p:cNvPr>
          <p:cNvSpPr>
            <a:spLocks noGrp="1"/>
          </p:cNvSpPr>
          <p:nvPr>
            <p:ph type="ftr" sz="quarter" idx="11"/>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4" name="灯片编号占位符 5">
            <a:extLst>
              <a:ext uri="{FF2B5EF4-FFF2-40B4-BE49-F238E27FC236}">
                <a16:creationId xmlns:a16="http://schemas.microsoft.com/office/drawing/2014/main" id="{C27DD7E9-F1FB-3026-3787-60180C5594D7}"/>
              </a:ext>
            </a:extLst>
          </p:cNvPr>
          <p:cNvSpPr>
            <a:spLocks noGrp="1"/>
          </p:cNvSpPr>
          <p:nvPr>
            <p:ph type="sldNum" sz="quarter" idx="12"/>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a:latin typeface="Georgia" panose="02040502050405020303" pitchFamily="18" charset="0"/>
                <a:ea typeface="方正舒体" panose="02010601030101010101" pitchFamily="2" charset="-122"/>
              </a:defRPr>
            </a:lvl1pPr>
          </a:lstStyle>
          <a:p>
            <a:fld id="{09E6FE0C-DDFC-4B5E-B460-EE762376C88E}" type="slidenum">
              <a:rPr lang="en-US" altLang="zh-CN"/>
              <a:pPr/>
              <a:t>‹#›</a:t>
            </a:fld>
            <a:endParaRPr lang="en-US" altLang="zh-CN"/>
          </a:p>
        </p:txBody>
      </p:sp>
    </p:spTree>
    <p:extLst>
      <p:ext uri="{BB962C8B-B14F-4D97-AF65-F5344CB8AC3E}">
        <p14:creationId xmlns:p14="http://schemas.microsoft.com/office/powerpoint/2010/main" val="92745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D937D93-FFF8-7D50-B719-1D2F50F8AAD5}"/>
              </a:ext>
            </a:extLst>
          </p:cNvPr>
          <p:cNvSpPr>
            <a:spLocks noGrp="1"/>
          </p:cNvSpPr>
          <p:nvPr>
            <p:ph type="dt" sz="half" idx="2"/>
          </p:nvPr>
        </p:nvSpPr>
        <p:spPr>
          <a:xfrm>
            <a:off x="7740650" y="6237288"/>
            <a:ext cx="1196975"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宋体" panose="02010600030101010101" pitchFamily="2" charset="-122"/>
              </a:defRPr>
            </a:lvl1pPr>
          </a:lstStyle>
          <a:p>
            <a:pPr>
              <a:defRPr/>
            </a:pPr>
            <a:fld id="{74037FBB-1C3C-4CA6-975E-38A0B03B041C}" type="datetimeFigureOut">
              <a:rPr lang="zh-CN" altLang="en-US"/>
              <a:pPr>
                <a:defRPr/>
              </a:pPr>
              <a:t>2023/11/12</a:t>
            </a:fld>
            <a:endParaRPr lang="zh-CN" altLang="en-US"/>
          </a:p>
        </p:txBody>
      </p:sp>
      <p:sp>
        <p:nvSpPr>
          <p:cNvPr id="5" name="页脚占位符 4">
            <a:extLst>
              <a:ext uri="{FF2B5EF4-FFF2-40B4-BE49-F238E27FC236}">
                <a16:creationId xmlns:a16="http://schemas.microsoft.com/office/drawing/2014/main" id="{00EE574F-37D3-3258-CF88-C50D41076871}"/>
              </a:ext>
            </a:extLst>
          </p:cNvPr>
          <p:cNvSpPr>
            <a:spLocks noGrp="1"/>
          </p:cNvSpPr>
          <p:nvPr>
            <p:ph type="ftr" sz="quarter" idx="3"/>
          </p:nvPr>
        </p:nvSpPr>
        <p:spPr>
          <a:xfrm>
            <a:off x="3492500" y="6237288"/>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en-US"/>
          </a:p>
        </p:txBody>
      </p:sp>
      <p:pic>
        <p:nvPicPr>
          <p:cNvPr id="1028" name="图片 6" descr="院徽正版.jpg">
            <a:extLst>
              <a:ext uri="{FF2B5EF4-FFF2-40B4-BE49-F238E27FC236}">
                <a16:creationId xmlns:a16="http://schemas.microsoft.com/office/drawing/2014/main" id="{839F076C-B42B-4D1D-E0AA-D49D7624558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79388" y="188913"/>
            <a:ext cx="7635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2">
            <a:extLst>
              <a:ext uri="{FF2B5EF4-FFF2-40B4-BE49-F238E27FC236}">
                <a16:creationId xmlns:a16="http://schemas.microsoft.com/office/drawing/2014/main" id="{AD3187AD-A13A-E3CB-EC0C-80351850B60B}"/>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00113" y="188913"/>
            <a:ext cx="30130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
            <a:extLst>
              <a:ext uri="{FF2B5EF4-FFF2-40B4-BE49-F238E27FC236}">
                <a16:creationId xmlns:a16="http://schemas.microsoft.com/office/drawing/2014/main" id="{EC23FB21-E75B-FB9A-2E21-C1FB1525E22B}"/>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4800600"/>
            <a:ext cx="3276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30" r:id="rId1"/>
    <p:sldLayoutId id="2147484631" r:id="rId2"/>
    <p:sldLayoutId id="2147484632" r:id="rId3"/>
    <p:sldLayoutId id="2147484633"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B29226A-9A5A-9D68-4AD4-E8536CA44F35}"/>
              </a:ext>
            </a:extLst>
          </p:cNvPr>
          <p:cNvSpPr>
            <a:spLocks noGrp="1"/>
          </p:cNvSpPr>
          <p:nvPr>
            <p:ph type="dt" sz="half" idx="2"/>
          </p:nvPr>
        </p:nvSpPr>
        <p:spPr>
          <a:xfrm>
            <a:off x="7740650" y="6237288"/>
            <a:ext cx="1196975"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宋体" panose="02010600030101010101" pitchFamily="2" charset="-122"/>
              </a:defRPr>
            </a:lvl1pPr>
          </a:lstStyle>
          <a:p>
            <a:pPr>
              <a:defRPr/>
            </a:pPr>
            <a:fld id="{915B964D-348D-41EB-894D-C88D77D08890}" type="datetimeFigureOut">
              <a:rPr lang="zh-CN" altLang="en-US"/>
              <a:pPr>
                <a:defRPr/>
              </a:pPr>
              <a:t>2023/11/12</a:t>
            </a:fld>
            <a:endParaRPr lang="zh-CN" altLang="en-US"/>
          </a:p>
        </p:txBody>
      </p:sp>
      <p:sp>
        <p:nvSpPr>
          <p:cNvPr id="5" name="页脚占位符 4">
            <a:extLst>
              <a:ext uri="{FF2B5EF4-FFF2-40B4-BE49-F238E27FC236}">
                <a16:creationId xmlns:a16="http://schemas.microsoft.com/office/drawing/2014/main" id="{8D304DAF-6908-640E-B64A-E2BE090F063C}"/>
              </a:ext>
            </a:extLst>
          </p:cNvPr>
          <p:cNvSpPr>
            <a:spLocks noGrp="1"/>
          </p:cNvSpPr>
          <p:nvPr>
            <p:ph type="ftr" sz="quarter" idx="3"/>
          </p:nvPr>
        </p:nvSpPr>
        <p:spPr>
          <a:xfrm>
            <a:off x="3492500" y="6237288"/>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en-US"/>
          </a:p>
        </p:txBody>
      </p:sp>
      <p:pic>
        <p:nvPicPr>
          <p:cNvPr id="2052" name="图片 6" descr="院徽正版.jpg">
            <a:extLst>
              <a:ext uri="{FF2B5EF4-FFF2-40B4-BE49-F238E27FC236}">
                <a16:creationId xmlns:a16="http://schemas.microsoft.com/office/drawing/2014/main" id="{6026AAC6-C005-E264-D940-EE99F62ADBE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79388" y="188913"/>
            <a:ext cx="7635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2">
            <a:extLst>
              <a:ext uri="{FF2B5EF4-FFF2-40B4-BE49-F238E27FC236}">
                <a16:creationId xmlns:a16="http://schemas.microsoft.com/office/drawing/2014/main" id="{EB51FC19-C18E-C9EE-0961-1C9CE4767F0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00113" y="188913"/>
            <a:ext cx="30130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2">
            <a:extLst>
              <a:ext uri="{FF2B5EF4-FFF2-40B4-BE49-F238E27FC236}">
                <a16:creationId xmlns:a16="http://schemas.microsoft.com/office/drawing/2014/main" id="{807B7593-A81A-C8D4-333B-2039D67F14BB}"/>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4800600"/>
            <a:ext cx="3276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34" r:id="rId1"/>
    <p:sldLayoutId id="2147484635" r:id="rId2"/>
    <p:sldLayoutId id="2147484636" r:id="rId3"/>
    <p:sldLayoutId id="2147484637"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7.jpe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36.jpe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4">
            <a:extLst>
              <a:ext uri="{FF2B5EF4-FFF2-40B4-BE49-F238E27FC236}">
                <a16:creationId xmlns:a16="http://schemas.microsoft.com/office/drawing/2014/main" id="{3B20CDEC-EA91-8E9C-50A3-0FF86278572B}"/>
              </a:ext>
            </a:extLst>
          </p:cNvPr>
          <p:cNvSpPr>
            <a:spLocks noGrp="1" noChangeArrowheads="1"/>
          </p:cNvSpPr>
          <p:nvPr>
            <p:ph type="ctrTitle"/>
          </p:nvPr>
        </p:nvSpPr>
        <p:spPr bwMode="auto">
          <a:ln>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zh-CN" altLang="en-US" dirty="0">
                <a:latin typeface="+mn-ea"/>
                <a:ea typeface="+mn-ea"/>
              </a:rPr>
              <a:t>神经外科</a:t>
            </a:r>
            <a:br>
              <a:rPr lang="zh-CN" altLang="en-US" dirty="0">
                <a:latin typeface="+mn-ea"/>
                <a:ea typeface="+mn-ea"/>
              </a:rPr>
            </a:br>
            <a:r>
              <a:rPr lang="zh-CN" altLang="en-US" dirty="0">
                <a:latin typeface="+mn-ea"/>
                <a:ea typeface="+mn-ea"/>
              </a:rPr>
              <a:t>面肌痉挛、三叉神经痛</a:t>
            </a:r>
            <a:br>
              <a:rPr lang="en-US" altLang="zh-CN" dirty="0">
                <a:latin typeface="+mn-ea"/>
                <a:ea typeface="+mn-ea"/>
              </a:rPr>
            </a:br>
            <a:r>
              <a:rPr lang="zh-CN" altLang="en-US" dirty="0">
                <a:latin typeface="+mn-ea"/>
                <a:ea typeface="+mn-ea"/>
              </a:rPr>
              <a:t>术前</a:t>
            </a:r>
            <a:r>
              <a:rPr lang="en-US" altLang="zh-CN" dirty="0">
                <a:latin typeface="+mn-ea"/>
                <a:ea typeface="+mn-ea"/>
              </a:rPr>
              <a:t>/</a:t>
            </a:r>
            <a:r>
              <a:rPr lang="zh-CN" altLang="en-US" dirty="0">
                <a:latin typeface="+mn-ea"/>
                <a:ea typeface="+mn-ea"/>
              </a:rPr>
              <a:t>后健康宣教</a:t>
            </a:r>
          </a:p>
        </p:txBody>
      </p:sp>
    </p:spTree>
  </p:cSld>
  <p:clrMapOvr>
    <a:masterClrMapping/>
  </p:clrMapOvr>
  <p:transition spd="slow" advTm="520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0" descr="D:\jsj\Img383466018.jpg">
            <a:extLst>
              <a:ext uri="{FF2B5EF4-FFF2-40B4-BE49-F238E27FC236}">
                <a16:creationId xmlns:a16="http://schemas.microsoft.com/office/drawing/2014/main" id="{88413B75-3074-3A6D-EA92-CD5FBE660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4797425"/>
            <a:ext cx="144145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1">
            <a:extLst>
              <a:ext uri="{FF2B5EF4-FFF2-40B4-BE49-F238E27FC236}">
                <a16:creationId xmlns:a16="http://schemas.microsoft.com/office/drawing/2014/main" id="{8CAB8065-C19C-ACA2-F49D-CEB960753AFE}"/>
              </a:ext>
            </a:extLst>
          </p:cNvPr>
          <p:cNvSpPr>
            <a:spLocks noChangeArrowheads="1"/>
          </p:cNvSpPr>
          <p:nvPr/>
        </p:nvSpPr>
        <p:spPr bwMode="auto">
          <a:xfrm>
            <a:off x="2195513" y="765175"/>
            <a:ext cx="4837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服饰</a:t>
            </a:r>
            <a:r>
              <a:rPr lang="zh-CN" altLang="en-US" sz="3600" b="1">
                <a:solidFill>
                  <a:srgbClr val="FF0000"/>
                </a:solidFill>
                <a:latin typeface="微软雅黑" panose="020B0503020204020204" pitchFamily="34" charset="-122"/>
                <a:ea typeface="微软雅黑" panose="020B0503020204020204" pitchFamily="34" charset="-122"/>
                <a:sym typeface="+mn-ea"/>
              </a:rPr>
              <a:t>（一）</a:t>
            </a:r>
            <a:endParaRPr lang="zh-CN" altLang="en-US" sz="3600" b="1">
              <a:solidFill>
                <a:srgbClr val="FF0000"/>
              </a:solidFill>
              <a:latin typeface="微软雅黑" panose="020B0503020204020204" pitchFamily="34" charset="-122"/>
              <a:ea typeface="微软雅黑" panose="020B0503020204020204" pitchFamily="34" charset="-122"/>
            </a:endParaRPr>
          </a:p>
        </p:txBody>
      </p:sp>
      <p:sp>
        <p:nvSpPr>
          <p:cNvPr id="2" name="矩形 2">
            <a:extLst>
              <a:ext uri="{FF2B5EF4-FFF2-40B4-BE49-F238E27FC236}">
                <a16:creationId xmlns:a16="http://schemas.microsoft.com/office/drawing/2014/main" id="{E66E55D6-D4C2-72B2-BE81-586B04B2CC60}"/>
              </a:ext>
            </a:extLst>
          </p:cNvPr>
          <p:cNvSpPr>
            <a:spLocks noChangeArrowheads="1"/>
          </p:cNvSpPr>
          <p:nvPr/>
        </p:nvSpPr>
        <p:spPr bwMode="auto">
          <a:xfrm>
            <a:off x="250825" y="1412875"/>
            <a:ext cx="8137525" cy="6432550"/>
          </a:xfrm>
          <a:prstGeom prst="rect">
            <a:avLst/>
          </a:prstGeom>
          <a:noFill/>
          <a:ln w="9525">
            <a:noFill/>
            <a:miter lim="800000"/>
            <a:headEnd/>
            <a:tailEnd/>
          </a:ln>
        </p:spPr>
        <p:txBody>
          <a:bodyPr>
            <a:spAutoFit/>
          </a:bodyPr>
          <a:lstStyle/>
          <a:p>
            <a:pPr marL="342900" indent="-342900">
              <a:defRPr/>
            </a:pPr>
            <a:r>
              <a:rPr lang="en-US" altLang="zh-CN" sz="2800" b="1" dirty="0">
                <a:latin typeface="+mn-ea"/>
                <a:ea typeface="+mn-ea"/>
              </a:rPr>
              <a:t>1.</a:t>
            </a:r>
            <a:r>
              <a:rPr lang="zh-CN" altLang="en-US" sz="2800" b="1" dirty="0">
                <a:latin typeface="+mn-ea"/>
              </a:rPr>
              <a:t>如您佩戴</a:t>
            </a:r>
            <a:r>
              <a:rPr lang="zh-CN" altLang="en-US" sz="2800" b="1" dirty="0">
                <a:solidFill>
                  <a:srgbClr val="FF0000"/>
                </a:solidFill>
                <a:latin typeface="+mn-ea"/>
              </a:rPr>
              <a:t>可取下的</a:t>
            </a:r>
            <a:r>
              <a:rPr lang="zh-CN" altLang="en-US" sz="2800" b="1" dirty="0">
                <a:latin typeface="+mn-ea"/>
              </a:rPr>
              <a:t>义齿（假牙）、美瞳、隐形眼镜，请于术前晚</a:t>
            </a:r>
            <a:r>
              <a:rPr lang="zh-CN" altLang="en-US" sz="2800" b="1">
                <a:latin typeface="+mn-ea"/>
              </a:rPr>
              <a:t>取下。</a:t>
            </a:r>
            <a:endParaRPr lang="en-US" altLang="zh-CN" sz="2800" b="1" dirty="0">
              <a:latin typeface="+mn-ea"/>
              <a:ea typeface="+mn-ea"/>
            </a:endParaRPr>
          </a:p>
          <a:p>
            <a:pPr marL="342900" indent="-342900">
              <a:buFont typeface="Arial" pitchFamily="34" charset="0"/>
              <a:buNone/>
              <a:defRPr/>
            </a:pPr>
            <a:endParaRPr lang="zh-CN" altLang="en-US" sz="2800" b="1" dirty="0">
              <a:latin typeface="+mn-ea"/>
              <a:ea typeface="+mn-ea"/>
            </a:endParaRPr>
          </a:p>
          <a:p>
            <a:pPr marL="342900" indent="-342900">
              <a:buFont typeface="Arial" pitchFamily="34" charset="0"/>
              <a:buNone/>
              <a:defRPr/>
            </a:pPr>
            <a:r>
              <a:rPr lang="en-US" altLang="zh-CN" sz="2800" b="1" dirty="0">
                <a:latin typeface="+mn-ea"/>
                <a:ea typeface="+mn-ea"/>
              </a:rPr>
              <a:t>2.</a:t>
            </a:r>
            <a:r>
              <a:rPr lang="zh-CN" altLang="en-US" sz="2800" b="1" dirty="0">
                <a:latin typeface="+mn-ea"/>
                <a:ea typeface="+mn-ea"/>
                <a:sym typeface="+mn-ea"/>
              </a:rPr>
              <a:t>如您有首饰及贵重物品，请于术前晚取下，交由家属妥善保管</a:t>
            </a:r>
            <a:r>
              <a:rPr lang="zh-CN" altLang="en-US" sz="2800" b="1" dirty="0">
                <a:latin typeface="+mn-ea"/>
                <a:ea typeface="+mn-ea"/>
              </a:rPr>
              <a:t>。</a:t>
            </a:r>
            <a:endParaRPr lang="en-US" altLang="zh-CN" sz="2800" b="1" dirty="0">
              <a:latin typeface="+mn-ea"/>
              <a:ea typeface="+mn-ea"/>
            </a:endParaRPr>
          </a:p>
          <a:p>
            <a:pPr marL="342900" indent="-342900">
              <a:buFont typeface="Arial" pitchFamily="34" charset="0"/>
              <a:buNone/>
              <a:defRPr/>
            </a:pPr>
            <a:endParaRPr lang="en-US" altLang="zh-CN" sz="2800" b="1" dirty="0">
              <a:latin typeface="+mn-ea"/>
              <a:ea typeface="+mn-ea"/>
            </a:endParaRPr>
          </a:p>
          <a:p>
            <a:pPr marL="342900" indent="-342900">
              <a:buFont typeface="Arial" pitchFamily="34" charset="0"/>
              <a:buNone/>
              <a:defRPr/>
            </a:pPr>
            <a:r>
              <a:rPr lang="en-US" altLang="zh-CN" sz="2800" b="1" dirty="0">
                <a:latin typeface="+mn-ea"/>
                <a:ea typeface="+mn-ea"/>
                <a:sym typeface="+mn-ea"/>
              </a:rPr>
              <a:t>3.</a:t>
            </a:r>
            <a:r>
              <a:rPr lang="zh-CN" altLang="en-US" sz="2800" b="1" dirty="0">
                <a:latin typeface="+mn-ea"/>
                <a:ea typeface="+mn-ea"/>
                <a:sym typeface="+mn-ea"/>
              </a:rPr>
              <a:t>如有</a:t>
            </a:r>
            <a:r>
              <a:rPr lang="zh-CN" altLang="en-US" sz="2800" b="1" dirty="0">
                <a:solidFill>
                  <a:srgbClr val="FF0000"/>
                </a:solidFill>
                <a:latin typeface="+mn-ea"/>
                <a:ea typeface="+mn-ea"/>
                <a:sym typeface="+mn-ea"/>
              </a:rPr>
              <a:t>美甲</a:t>
            </a:r>
            <a:r>
              <a:rPr lang="zh-CN" altLang="en-US" sz="2800" b="1" dirty="0">
                <a:latin typeface="+mn-ea"/>
                <a:ea typeface="+mn-ea"/>
                <a:sym typeface="+mn-ea"/>
              </a:rPr>
              <a:t>术前，每只手各卸掉</a:t>
            </a:r>
            <a:r>
              <a:rPr lang="en-US" altLang="zh-CN" sz="2800" b="1" dirty="0">
                <a:latin typeface="+mn-ea"/>
                <a:ea typeface="+mn-ea"/>
                <a:sym typeface="+mn-ea"/>
              </a:rPr>
              <a:t>1</a:t>
            </a:r>
            <a:r>
              <a:rPr lang="zh-CN" altLang="en-US" sz="2800" b="1" dirty="0">
                <a:latin typeface="+mn-ea"/>
                <a:ea typeface="+mn-ea"/>
                <a:sym typeface="+mn-ea"/>
              </a:rPr>
              <a:t>支美甲。</a:t>
            </a:r>
            <a:endParaRPr lang="en-US" altLang="zh-CN" sz="2800" b="1" dirty="0">
              <a:latin typeface="+mn-ea"/>
              <a:ea typeface="+mn-ea"/>
              <a:sym typeface="+mn-ea"/>
            </a:endParaRPr>
          </a:p>
          <a:p>
            <a:pPr marL="342900" indent="-342900">
              <a:buFont typeface="Arial" pitchFamily="34" charset="0"/>
              <a:buNone/>
              <a:defRPr/>
            </a:pPr>
            <a:r>
              <a:rPr lang="zh-CN" altLang="en-US" sz="2400" b="1" dirty="0">
                <a:sym typeface="+mn-ea"/>
              </a:rPr>
              <a:t> </a:t>
            </a:r>
            <a:endParaRPr lang="en-US" altLang="zh-CN" sz="2400" b="1" dirty="0">
              <a:sym typeface="+mn-ea"/>
            </a:endParaRPr>
          </a:p>
          <a:p>
            <a:pPr marL="342900" indent="-342900">
              <a:buFont typeface="Arial" pitchFamily="34" charset="0"/>
              <a:buNone/>
              <a:defRPr/>
            </a:pPr>
            <a:r>
              <a:rPr lang="zh-CN" altLang="en-US" sz="3200" b="1" dirty="0">
                <a:sym typeface="+mn-ea"/>
              </a:rPr>
              <a:t> </a:t>
            </a:r>
          </a:p>
          <a:p>
            <a:pPr marL="342900" indent="-342900">
              <a:buFont typeface="Arial" pitchFamily="34" charset="0"/>
              <a:buNone/>
              <a:defRPr/>
            </a:pPr>
            <a:endParaRPr lang="zh-CN" altLang="en-US" sz="3200" b="1" dirty="0">
              <a:sym typeface="+mn-ea"/>
            </a:endParaRPr>
          </a:p>
          <a:p>
            <a:pPr marL="342900" indent="-342900">
              <a:buFont typeface="Arial" pitchFamily="34" charset="0"/>
              <a:buNone/>
              <a:defRPr/>
            </a:pPr>
            <a:endParaRPr lang="zh-CN" altLang="en-US" sz="3200" b="1" dirty="0">
              <a:sym typeface="+mn-ea"/>
            </a:endParaRPr>
          </a:p>
          <a:p>
            <a:pPr marL="342900" indent="-342900">
              <a:buFont typeface="Arial" pitchFamily="34" charset="0"/>
              <a:buNone/>
              <a:defRPr/>
            </a:pPr>
            <a:endParaRPr lang="zh-CN" altLang="en-US" sz="3200" b="1" dirty="0"/>
          </a:p>
          <a:p>
            <a:pPr marL="342900" indent="-342900">
              <a:buFont typeface="Arial" pitchFamily="34" charset="0"/>
              <a:buNone/>
              <a:defRPr/>
            </a:pPr>
            <a:endParaRPr lang="zh-CN" altLang="en-US" sz="3200" b="1" dirty="0"/>
          </a:p>
          <a:p>
            <a:pPr marL="342900" indent="-342900">
              <a:buFont typeface="Arial" pitchFamily="34" charset="0"/>
              <a:buNone/>
              <a:defRPr/>
            </a:pPr>
            <a:endParaRPr lang="zh-CN" altLang="en-US" sz="3200" b="1" dirty="0"/>
          </a:p>
        </p:txBody>
      </p:sp>
      <p:pic>
        <p:nvPicPr>
          <p:cNvPr id="20485" name="图片 3" descr="24">
            <a:extLst>
              <a:ext uri="{FF2B5EF4-FFF2-40B4-BE49-F238E27FC236}">
                <a16:creationId xmlns:a16="http://schemas.microsoft.com/office/drawing/2014/main" id="{98CBFF3F-BEB6-1905-2546-9F7B7852C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16716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图片 4" descr="26">
            <a:extLst>
              <a:ext uri="{FF2B5EF4-FFF2-40B4-BE49-F238E27FC236}">
                <a16:creationId xmlns:a16="http://schemas.microsoft.com/office/drawing/2014/main" id="{C0B26495-BEA2-A43C-A1FA-FC7A24CC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902200"/>
            <a:ext cx="1366838"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图片 5" descr="27">
            <a:extLst>
              <a:ext uri="{FF2B5EF4-FFF2-40B4-BE49-F238E27FC236}">
                <a16:creationId xmlns:a16="http://schemas.microsoft.com/office/drawing/2014/main" id="{B657A123-3758-2B0D-D41F-2BECD67463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4797425"/>
            <a:ext cx="13684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图片 6" descr="28">
            <a:extLst>
              <a:ext uri="{FF2B5EF4-FFF2-40B4-BE49-F238E27FC236}">
                <a16:creationId xmlns:a16="http://schemas.microsoft.com/office/drawing/2014/main" id="{30E67187-2AE9-A026-0537-A2E7C0E5C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4694238"/>
            <a:ext cx="1601787"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图片 7" descr="29">
            <a:extLst>
              <a:ext uri="{FF2B5EF4-FFF2-40B4-BE49-F238E27FC236}">
                <a16:creationId xmlns:a16="http://schemas.microsoft.com/office/drawing/2014/main" id="{37D7FA72-8D2C-251C-2AD3-4977782479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4862513"/>
            <a:ext cx="1079500"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图片 8" descr="30">
            <a:extLst>
              <a:ext uri="{FF2B5EF4-FFF2-40B4-BE49-F238E27FC236}">
                <a16:creationId xmlns:a16="http://schemas.microsoft.com/office/drawing/2014/main" id="{29CA547C-AE2D-B30E-F2DB-CEEA2886E3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6225" y="4672013"/>
            <a:ext cx="124777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734"/>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a:extLst>
              <a:ext uri="{FF2B5EF4-FFF2-40B4-BE49-F238E27FC236}">
                <a16:creationId xmlns:a16="http://schemas.microsoft.com/office/drawing/2014/main" id="{786C3A89-3570-9A62-1DC8-F90433F2B7B8}"/>
              </a:ext>
            </a:extLst>
          </p:cNvPr>
          <p:cNvSpPr>
            <a:spLocks noChangeArrowheads="1"/>
          </p:cNvSpPr>
          <p:nvPr/>
        </p:nvSpPr>
        <p:spPr bwMode="auto">
          <a:xfrm>
            <a:off x="2019300" y="1052513"/>
            <a:ext cx="4837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服饰</a:t>
            </a:r>
            <a:r>
              <a:rPr lang="zh-CN" altLang="en-US" sz="3600" b="1">
                <a:solidFill>
                  <a:srgbClr val="FF0000"/>
                </a:solidFill>
                <a:latin typeface="微软雅黑" panose="020B0503020204020204" pitchFamily="34" charset="-122"/>
                <a:ea typeface="微软雅黑" panose="020B0503020204020204" pitchFamily="34" charset="-122"/>
                <a:sym typeface="+mn-ea"/>
              </a:rPr>
              <a:t>（二）</a:t>
            </a:r>
            <a:endParaRPr lang="zh-CN" altLang="en-US" sz="3600" b="1">
              <a:solidFill>
                <a:srgbClr val="FF0000"/>
              </a:solidFill>
              <a:latin typeface="微软雅黑" panose="020B0503020204020204" pitchFamily="34" charset="-122"/>
              <a:ea typeface="微软雅黑" panose="020B0503020204020204" pitchFamily="34" charset="-122"/>
            </a:endParaRPr>
          </a:p>
        </p:txBody>
      </p:sp>
      <p:sp>
        <p:nvSpPr>
          <p:cNvPr id="21507" name="矩形 2">
            <a:extLst>
              <a:ext uri="{FF2B5EF4-FFF2-40B4-BE49-F238E27FC236}">
                <a16:creationId xmlns:a16="http://schemas.microsoft.com/office/drawing/2014/main" id="{52B9D742-6DB2-013D-C63D-FBA581F3FD26}"/>
              </a:ext>
            </a:extLst>
          </p:cNvPr>
          <p:cNvSpPr>
            <a:spLocks noChangeArrowheads="1"/>
          </p:cNvSpPr>
          <p:nvPr/>
        </p:nvSpPr>
        <p:spPr bwMode="auto">
          <a:xfrm>
            <a:off x="179388" y="2420938"/>
            <a:ext cx="324008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ym typeface="+mn-ea"/>
              </a:rPr>
              <a:t> </a:t>
            </a:r>
            <a:r>
              <a:rPr lang="en-US" altLang="zh-CN" sz="3200" b="1"/>
              <a:t>3.</a:t>
            </a:r>
            <a:r>
              <a:rPr lang="zh-CN" altLang="en-US" sz="3200" b="1"/>
              <a:t>术晨请您脱下内衣、内裤、袜子，只需倒穿病号服（扣子在后）即可。</a:t>
            </a:r>
          </a:p>
          <a:p>
            <a:pPr eaLnBrk="1" hangingPunct="1">
              <a:buFont typeface="Arial" panose="020B0604020202020204" pitchFamily="34" charset="0"/>
              <a:buNone/>
            </a:pPr>
            <a:endParaRPr lang="zh-CN" altLang="en-US" sz="3200" b="1"/>
          </a:p>
          <a:p>
            <a:pPr eaLnBrk="1" hangingPunct="1">
              <a:buFont typeface="Arial" panose="020B0604020202020204" pitchFamily="34" charset="0"/>
              <a:buNone/>
            </a:pPr>
            <a:endParaRPr lang="zh-CN" altLang="en-US" sz="3200" b="1"/>
          </a:p>
          <a:p>
            <a:pPr eaLnBrk="1" hangingPunct="1">
              <a:buFont typeface="Arial" panose="020B0604020202020204" pitchFamily="34" charset="0"/>
              <a:buNone/>
            </a:pPr>
            <a:endParaRPr lang="zh-CN" altLang="en-US" sz="3200" b="1"/>
          </a:p>
        </p:txBody>
      </p:sp>
      <p:pic>
        <p:nvPicPr>
          <p:cNvPr id="21508" name="图片 4" descr="1ab1fdf74e73e26ffe9ba6e8c661b56.jpg">
            <a:extLst>
              <a:ext uri="{FF2B5EF4-FFF2-40B4-BE49-F238E27FC236}">
                <a16:creationId xmlns:a16="http://schemas.microsoft.com/office/drawing/2014/main" id="{02C58A50-0FAC-0599-06A7-DEE94E6DC1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2565400"/>
            <a:ext cx="3490912"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734"/>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3">
            <a:extLst>
              <a:ext uri="{FF2B5EF4-FFF2-40B4-BE49-F238E27FC236}">
                <a16:creationId xmlns:a16="http://schemas.microsoft.com/office/drawing/2014/main" id="{C21D940B-7042-B0DF-1B76-1978F3D015BB}"/>
              </a:ext>
            </a:extLst>
          </p:cNvPr>
          <p:cNvSpPr>
            <a:spLocks noChangeArrowheads="1"/>
          </p:cNvSpPr>
          <p:nvPr/>
        </p:nvSpPr>
        <p:spPr bwMode="auto">
          <a:xfrm>
            <a:off x="2484438" y="1052513"/>
            <a:ext cx="43767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相关检查</a:t>
            </a:r>
          </a:p>
        </p:txBody>
      </p:sp>
      <p:sp>
        <p:nvSpPr>
          <p:cNvPr id="22531" name="矩形 4">
            <a:extLst>
              <a:ext uri="{FF2B5EF4-FFF2-40B4-BE49-F238E27FC236}">
                <a16:creationId xmlns:a16="http://schemas.microsoft.com/office/drawing/2014/main" id="{E17603F5-5F86-BFA7-2686-830196AE0552}"/>
              </a:ext>
            </a:extLst>
          </p:cNvPr>
          <p:cNvSpPr>
            <a:spLocks noChangeArrowheads="1"/>
          </p:cNvSpPr>
          <p:nvPr/>
        </p:nvSpPr>
        <p:spPr bwMode="auto">
          <a:xfrm>
            <a:off x="827088" y="1989138"/>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FF0000"/>
                </a:solidFill>
              </a:rPr>
              <a:t>手术当天请勿将放射片子带入手术室。</a:t>
            </a:r>
          </a:p>
        </p:txBody>
      </p:sp>
      <p:pic>
        <p:nvPicPr>
          <p:cNvPr id="22532" name="图片 4" descr="微信图片_20200812103208.jpg">
            <a:extLst>
              <a:ext uri="{FF2B5EF4-FFF2-40B4-BE49-F238E27FC236}">
                <a16:creationId xmlns:a16="http://schemas.microsoft.com/office/drawing/2014/main" id="{91461FCF-12FA-FEAA-4862-553965E11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3716338"/>
            <a:ext cx="39957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20" descr="18">
            <a:extLst>
              <a:ext uri="{FF2B5EF4-FFF2-40B4-BE49-F238E27FC236}">
                <a16:creationId xmlns:a16="http://schemas.microsoft.com/office/drawing/2014/main" id="{CA88770D-9A00-3A6B-01C3-08168B87C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6305550"/>
            <a:ext cx="608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20" descr="18">
            <a:extLst>
              <a:ext uri="{FF2B5EF4-FFF2-40B4-BE49-F238E27FC236}">
                <a16:creationId xmlns:a16="http://schemas.microsoft.com/office/drawing/2014/main" id="{D4B8768B-1291-42C0-EDA5-B4E64EA0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6305550"/>
            <a:ext cx="60801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图片 8" descr="微信图片_20200812111708.jpg">
            <a:extLst>
              <a:ext uri="{FF2B5EF4-FFF2-40B4-BE49-F238E27FC236}">
                <a16:creationId xmlns:a16="http://schemas.microsoft.com/office/drawing/2014/main" id="{3C507FF2-F608-E27A-48BF-DCC586E1F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644900"/>
            <a:ext cx="38163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922"/>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3">
            <a:extLst>
              <a:ext uri="{FF2B5EF4-FFF2-40B4-BE49-F238E27FC236}">
                <a16:creationId xmlns:a16="http://schemas.microsoft.com/office/drawing/2014/main" id="{4EAD1E86-D953-E16D-9A8B-EFCD62A52BA0}"/>
              </a:ext>
            </a:extLst>
          </p:cNvPr>
          <p:cNvSpPr>
            <a:spLocks noChangeArrowheads="1"/>
          </p:cNvSpPr>
          <p:nvPr/>
        </p:nvSpPr>
        <p:spPr bwMode="auto">
          <a:xfrm>
            <a:off x="2484438" y="1125538"/>
            <a:ext cx="4356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物品准备</a:t>
            </a:r>
          </a:p>
        </p:txBody>
      </p:sp>
      <p:sp>
        <p:nvSpPr>
          <p:cNvPr id="23555" name="矩形 4">
            <a:extLst>
              <a:ext uri="{FF2B5EF4-FFF2-40B4-BE49-F238E27FC236}">
                <a16:creationId xmlns:a16="http://schemas.microsoft.com/office/drawing/2014/main" id="{22C2A629-A38B-BCA1-2505-8DDAD2662DDC}"/>
              </a:ext>
            </a:extLst>
          </p:cNvPr>
          <p:cNvSpPr>
            <a:spLocks noChangeArrowheads="1"/>
          </p:cNvSpPr>
          <p:nvPr/>
        </p:nvSpPr>
        <p:spPr bwMode="auto">
          <a:xfrm>
            <a:off x="0" y="2708275"/>
            <a:ext cx="39608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t> 医用看护垫</a:t>
            </a:r>
            <a:r>
              <a:rPr lang="en-US" altLang="zh-CN" sz="3200" b="1"/>
              <a:t>1</a:t>
            </a:r>
            <a:r>
              <a:rPr lang="zh-CN" altLang="en-US" sz="3200" b="1"/>
              <a:t>包</a:t>
            </a:r>
            <a:endParaRPr lang="en-US" altLang="zh-CN" sz="3200" b="1"/>
          </a:p>
          <a:p>
            <a:pPr eaLnBrk="1" hangingPunct="1"/>
            <a:r>
              <a:rPr lang="zh-CN" altLang="en-US" sz="3200" b="1"/>
              <a:t> 规格</a:t>
            </a:r>
            <a:r>
              <a:rPr lang="en-US" altLang="zh-CN" sz="3200" b="1"/>
              <a:t>60cm</a:t>
            </a:r>
            <a:r>
              <a:rPr lang="zh-CN" altLang="en-US" sz="3200" b="1"/>
              <a:t>*</a:t>
            </a:r>
            <a:r>
              <a:rPr lang="en-US" altLang="zh-CN" sz="3200" b="1"/>
              <a:t>90cm</a:t>
            </a:r>
            <a:endParaRPr lang="zh-CN" altLang="en-US" sz="3200" b="1"/>
          </a:p>
        </p:txBody>
      </p:sp>
      <p:pic>
        <p:nvPicPr>
          <p:cNvPr id="23556" name="图片 1">
            <a:extLst>
              <a:ext uri="{FF2B5EF4-FFF2-40B4-BE49-F238E27FC236}">
                <a16:creationId xmlns:a16="http://schemas.microsoft.com/office/drawing/2014/main" id="{1FE0691D-C9AB-DF87-7020-36A161A0B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2565400"/>
            <a:ext cx="309562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94"/>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3">
            <a:extLst>
              <a:ext uri="{FF2B5EF4-FFF2-40B4-BE49-F238E27FC236}">
                <a16:creationId xmlns:a16="http://schemas.microsoft.com/office/drawing/2014/main" id="{A21F72B0-2C37-F2B9-0110-63F14B31DBB5}"/>
              </a:ext>
            </a:extLst>
          </p:cNvPr>
          <p:cNvSpPr>
            <a:spLocks noChangeArrowheads="1"/>
          </p:cNvSpPr>
          <p:nvPr/>
        </p:nvSpPr>
        <p:spPr bwMode="auto">
          <a:xfrm>
            <a:off x="2195513" y="981075"/>
            <a:ext cx="4352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手术当天</a:t>
            </a:r>
          </a:p>
        </p:txBody>
      </p:sp>
      <p:sp>
        <p:nvSpPr>
          <p:cNvPr id="24579" name="矩形 5">
            <a:extLst>
              <a:ext uri="{FF2B5EF4-FFF2-40B4-BE49-F238E27FC236}">
                <a16:creationId xmlns:a16="http://schemas.microsoft.com/office/drawing/2014/main" id="{A1FE9D91-00E8-7B1D-C5F7-8D73773EED59}"/>
              </a:ext>
            </a:extLst>
          </p:cNvPr>
          <p:cNvSpPr>
            <a:spLocks noChangeArrowheads="1"/>
          </p:cNvSpPr>
          <p:nvPr/>
        </p:nvSpPr>
        <p:spPr bwMode="auto">
          <a:xfrm>
            <a:off x="539750" y="2133600"/>
            <a:ext cx="8208963"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为保证患者术后安全，护士会按照护理级别进行巡视，观察患者瞳孔，轻拍患者肩部，确定患者意识情况，在此期间可能会影响患者或家属休息，请您配合。</a:t>
            </a:r>
          </a:p>
          <a:p>
            <a:pPr eaLnBrk="1" hangingPunct="1">
              <a:buFont typeface="Arial" panose="020B0604020202020204" pitchFamily="34" charset="0"/>
              <a:buNone/>
            </a:pPr>
            <a:endParaRPr lang="en-US" altLang="zh-CN"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2.</a:t>
            </a:r>
            <a:r>
              <a:rPr lang="zh-CN" altLang="en-US" sz="3200" b="1">
                <a:latin typeface="宋体" panose="02010600030101010101" pitchFamily="2" charset="-122"/>
              </a:rPr>
              <a:t>当日手术时，建议家属手术当晚不租床睡觉，陪伴患者左右。留出充足的空间走动，以防抢救时延误时间。</a:t>
            </a:r>
          </a:p>
        </p:txBody>
      </p:sp>
    </p:spTree>
  </p:cSld>
  <p:clrMapOvr>
    <a:masterClrMapping/>
  </p:clrMapOvr>
  <p:transition advTm="10782"/>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4">
            <a:extLst>
              <a:ext uri="{FF2B5EF4-FFF2-40B4-BE49-F238E27FC236}">
                <a16:creationId xmlns:a16="http://schemas.microsoft.com/office/drawing/2014/main" id="{CE9E1796-C94F-1C9F-5846-E47D5718BEC2}"/>
              </a:ext>
            </a:extLst>
          </p:cNvPr>
          <p:cNvSpPr>
            <a:spLocks noChangeArrowheads="1"/>
          </p:cNvSpPr>
          <p:nvPr/>
        </p:nvSpPr>
        <p:spPr bwMode="auto">
          <a:xfrm>
            <a:off x="468313" y="1773238"/>
            <a:ext cx="8424862" cy="6494462"/>
          </a:xfrm>
          <a:prstGeom prst="rect">
            <a:avLst/>
          </a:prstGeom>
          <a:noFill/>
          <a:ln w="9525">
            <a:noFill/>
            <a:miter lim="800000"/>
            <a:headEnd/>
            <a:tailEnd/>
          </a:ln>
        </p:spPr>
        <p:txBody>
          <a:bodyPr>
            <a:spAutoFit/>
          </a:bodyPr>
          <a:lstStyle/>
          <a:p>
            <a:pPr>
              <a:buFont typeface="Arial" pitchFamily="34" charset="0"/>
              <a:buNone/>
              <a:defRPr/>
            </a:pPr>
            <a:r>
              <a:rPr lang="en-US" altLang="zh-CN" sz="3200" b="1" dirty="0">
                <a:latin typeface="+mn-ea"/>
                <a:ea typeface="+mn-ea"/>
              </a:rPr>
              <a:t>1.</a:t>
            </a:r>
            <a:r>
              <a:rPr lang="zh-CN" altLang="en-US" sz="3200" b="1" dirty="0">
                <a:latin typeface="+mn-ea"/>
                <a:ea typeface="+mn-ea"/>
              </a:rPr>
              <a:t>术后返回病房，随时呼唤患者，要求患者不熟睡，家属轻拍肩部，患者可睁眼，可正确回答问题，</a:t>
            </a:r>
            <a:r>
              <a:rPr lang="en-US" altLang="zh-CN" sz="3200" b="1" dirty="0">
                <a:solidFill>
                  <a:srgbClr val="FF0000"/>
                </a:solidFill>
                <a:latin typeface="+mn-ea"/>
                <a:ea typeface="+mn-ea"/>
              </a:rPr>
              <a:t>3</a:t>
            </a:r>
            <a:r>
              <a:rPr lang="zh-CN" altLang="en-US" sz="3200" b="1" dirty="0">
                <a:solidFill>
                  <a:srgbClr val="FF0000"/>
                </a:solidFill>
                <a:latin typeface="+mn-ea"/>
                <a:ea typeface="+mn-ea"/>
              </a:rPr>
              <a:t>小时内</a:t>
            </a:r>
            <a:r>
              <a:rPr lang="zh-CN" altLang="en-US" sz="3200" b="1" dirty="0">
                <a:latin typeface="+mn-ea"/>
                <a:ea typeface="+mn-ea"/>
              </a:rPr>
              <a:t>勿睡。</a:t>
            </a:r>
            <a:r>
              <a:rPr lang="en-US" altLang="zh-CN" sz="3200" b="1" dirty="0">
                <a:solidFill>
                  <a:srgbClr val="FF0000"/>
                </a:solidFill>
                <a:latin typeface="+mn-ea"/>
                <a:ea typeface="+mn-ea"/>
              </a:rPr>
              <a:t> 3-6</a:t>
            </a:r>
            <a:r>
              <a:rPr lang="zh-CN" altLang="en-US" sz="3200" b="1" dirty="0">
                <a:solidFill>
                  <a:srgbClr val="FF0000"/>
                </a:solidFill>
                <a:latin typeface="+mn-ea"/>
                <a:ea typeface="+mn-ea"/>
              </a:rPr>
              <a:t>小时内</a:t>
            </a:r>
            <a:r>
              <a:rPr lang="zh-CN" altLang="en-US" sz="3200" b="1" dirty="0">
                <a:latin typeface="+mn-ea"/>
                <a:ea typeface="+mn-ea"/>
              </a:rPr>
              <a:t>患者可间断睡</a:t>
            </a:r>
            <a:r>
              <a:rPr lang="en-US" altLang="zh-CN" sz="3200" b="1" dirty="0">
                <a:latin typeface="+mn-ea"/>
                <a:ea typeface="+mn-ea"/>
              </a:rPr>
              <a:t>10</a:t>
            </a:r>
            <a:r>
              <a:rPr lang="zh-CN" altLang="en-US" sz="3200" b="1" dirty="0">
                <a:latin typeface="+mn-ea"/>
                <a:ea typeface="+mn-ea"/>
              </a:rPr>
              <a:t>分钟，家属轻拍患者的肩部，患者可睁眼，可正确回答问题。</a:t>
            </a:r>
          </a:p>
          <a:p>
            <a:pPr>
              <a:buFont typeface="Arial" pitchFamily="34" charset="0"/>
              <a:buNone/>
              <a:defRPr/>
            </a:pPr>
            <a:endParaRPr lang="zh-CN" altLang="en-US" sz="3200" b="1" dirty="0">
              <a:latin typeface="+mn-ea"/>
              <a:ea typeface="+mn-ea"/>
            </a:endParaRPr>
          </a:p>
          <a:p>
            <a:pPr>
              <a:buFont typeface="Arial" pitchFamily="34" charset="0"/>
              <a:buNone/>
              <a:defRPr/>
            </a:pPr>
            <a:r>
              <a:rPr lang="en-US" altLang="zh-CN" sz="3200" b="1" dirty="0">
                <a:latin typeface="+mn-ea"/>
                <a:ea typeface="+mn-ea"/>
              </a:rPr>
              <a:t>2.</a:t>
            </a:r>
            <a:r>
              <a:rPr lang="en-US" altLang="zh-CN" sz="3200" b="1" dirty="0">
                <a:solidFill>
                  <a:srgbClr val="FF0000"/>
                </a:solidFill>
                <a:latin typeface="+mn-ea"/>
                <a:ea typeface="+mn-ea"/>
              </a:rPr>
              <a:t>6</a:t>
            </a:r>
            <a:r>
              <a:rPr lang="zh-CN" altLang="en-US" sz="3200" b="1" dirty="0">
                <a:solidFill>
                  <a:srgbClr val="FF0000"/>
                </a:solidFill>
                <a:latin typeface="+mn-ea"/>
                <a:ea typeface="+mn-ea"/>
              </a:rPr>
              <a:t>小时后</a:t>
            </a:r>
            <a:r>
              <a:rPr lang="zh-CN" altLang="en-US" sz="3200" b="1" dirty="0">
                <a:latin typeface="+mn-ea"/>
                <a:ea typeface="+mn-ea"/>
              </a:rPr>
              <a:t>患者可间断睡</a:t>
            </a:r>
            <a:r>
              <a:rPr lang="en-US" altLang="zh-CN" sz="3200" b="1" dirty="0">
                <a:latin typeface="+mn-ea"/>
                <a:ea typeface="+mn-ea"/>
              </a:rPr>
              <a:t>1</a:t>
            </a:r>
            <a:r>
              <a:rPr lang="zh-CN" altLang="en-US" sz="3200" b="1" dirty="0">
                <a:latin typeface="+mn-ea"/>
                <a:ea typeface="+mn-ea"/>
              </a:rPr>
              <a:t>小时。</a:t>
            </a:r>
          </a:p>
          <a:p>
            <a:pPr>
              <a:buFont typeface="Arial" pitchFamily="34" charset="0"/>
              <a:buNone/>
              <a:defRPr/>
            </a:pPr>
            <a:endParaRPr lang="zh-CN" altLang="en-US" sz="3200" b="1" dirty="0">
              <a:latin typeface="+mn-ea"/>
              <a:ea typeface="+mn-ea"/>
            </a:endParaRPr>
          </a:p>
          <a:p>
            <a:pPr>
              <a:buFont typeface="Arial" pitchFamily="34" charset="0"/>
              <a:buNone/>
              <a:defRPr/>
            </a:pPr>
            <a:r>
              <a:rPr lang="en-US" altLang="zh-CN" sz="3200" b="1" dirty="0">
                <a:latin typeface="+mn-ea"/>
                <a:ea typeface="+mn-ea"/>
              </a:rPr>
              <a:t>3.</a:t>
            </a:r>
            <a:r>
              <a:rPr lang="zh-CN" altLang="en-US" sz="3200" b="1" dirty="0">
                <a:latin typeface="+mn-ea"/>
                <a:ea typeface="+mn-ea"/>
              </a:rPr>
              <a:t>如有</a:t>
            </a:r>
            <a:r>
              <a:rPr lang="zh-CN" altLang="en-US" sz="3200" b="1" dirty="0">
                <a:solidFill>
                  <a:srgbClr val="FF0000"/>
                </a:solidFill>
                <a:latin typeface="+mn-ea"/>
                <a:ea typeface="+mn-ea"/>
              </a:rPr>
              <a:t>异常打鼾声，言语模糊</a:t>
            </a:r>
            <a:r>
              <a:rPr lang="zh-CN" altLang="en-US" sz="3200" b="1" dirty="0">
                <a:latin typeface="+mn-ea"/>
                <a:ea typeface="+mn-ea"/>
              </a:rPr>
              <a:t>时，及时按呼叫器。</a:t>
            </a:r>
            <a:endParaRPr lang="en-US" altLang="zh-CN" sz="3200" b="1" dirty="0">
              <a:latin typeface="+mn-ea"/>
              <a:ea typeface="+mn-ea"/>
            </a:endParaRPr>
          </a:p>
          <a:p>
            <a:pPr>
              <a:buFont typeface="Arial" pitchFamily="34" charset="0"/>
              <a:buChar char="•"/>
              <a:defRPr/>
            </a:pPr>
            <a:endParaRPr lang="en-US" altLang="zh-CN" sz="3200" b="1" dirty="0">
              <a:latin typeface="宋体" pitchFamily="2" charset="-122"/>
            </a:endParaRPr>
          </a:p>
          <a:p>
            <a:pPr>
              <a:buFont typeface="Arial" pitchFamily="34" charset="0"/>
              <a:buChar char="•"/>
              <a:defRPr/>
            </a:pPr>
            <a:endParaRPr lang="zh-CN" altLang="en-US" sz="3200" b="1" dirty="0">
              <a:latin typeface="宋体" pitchFamily="2" charset="-122"/>
            </a:endParaRPr>
          </a:p>
          <a:p>
            <a:pPr>
              <a:buFont typeface="Arial" pitchFamily="34" charset="0"/>
              <a:buChar char="•"/>
              <a:defRPr/>
            </a:pPr>
            <a:endParaRPr lang="zh-CN" altLang="en-US" sz="3200" dirty="0">
              <a:latin typeface="宋体" pitchFamily="2" charset="-122"/>
            </a:endParaRPr>
          </a:p>
        </p:txBody>
      </p:sp>
      <p:sp>
        <p:nvSpPr>
          <p:cNvPr id="25603" name="矩形 5">
            <a:extLst>
              <a:ext uri="{FF2B5EF4-FFF2-40B4-BE49-F238E27FC236}">
                <a16:creationId xmlns:a16="http://schemas.microsoft.com/office/drawing/2014/main" id="{314B9A31-BE44-266B-C1A2-C2D3B1892C3B}"/>
              </a:ext>
            </a:extLst>
          </p:cNvPr>
          <p:cNvSpPr>
            <a:spLocks noChangeArrowheads="1"/>
          </p:cNvSpPr>
          <p:nvPr/>
        </p:nvSpPr>
        <p:spPr bwMode="auto">
          <a:xfrm>
            <a:off x="2627313" y="908050"/>
            <a:ext cx="43545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手术当天</a:t>
            </a:r>
          </a:p>
        </p:txBody>
      </p:sp>
    </p:spTree>
  </p:cSld>
  <p:clrMapOvr>
    <a:masterClrMapping/>
  </p:clrMapOvr>
  <p:transition advTm="1007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4">
            <a:extLst>
              <a:ext uri="{FF2B5EF4-FFF2-40B4-BE49-F238E27FC236}">
                <a16:creationId xmlns:a16="http://schemas.microsoft.com/office/drawing/2014/main" id="{65ECE06A-2F80-48A4-4BBD-F0D6DBF7705E}"/>
              </a:ext>
            </a:extLst>
          </p:cNvPr>
          <p:cNvSpPr>
            <a:spLocks noChangeArrowheads="1"/>
          </p:cNvSpPr>
          <p:nvPr/>
        </p:nvSpPr>
        <p:spPr bwMode="auto">
          <a:xfrm>
            <a:off x="468313" y="1773238"/>
            <a:ext cx="8424862" cy="6494462"/>
          </a:xfrm>
          <a:prstGeom prst="rect">
            <a:avLst/>
          </a:prstGeom>
          <a:noFill/>
          <a:ln w="9525">
            <a:noFill/>
            <a:miter lim="800000"/>
            <a:headEnd/>
            <a:tailEnd/>
          </a:ln>
        </p:spPr>
        <p:txBody>
          <a:bodyPr>
            <a:spAutoFit/>
          </a:bodyPr>
          <a:lstStyle/>
          <a:p>
            <a:pPr>
              <a:buFont typeface="Arial" pitchFamily="34" charset="0"/>
              <a:buNone/>
              <a:defRPr/>
            </a:pPr>
            <a:r>
              <a:rPr lang="zh-CN" altLang="en-US" sz="3200" b="1" dirty="0">
                <a:latin typeface="+mn-ea"/>
                <a:ea typeface="+mn-ea"/>
              </a:rPr>
              <a:t>为防止下肢深静脉血栓的发生</a:t>
            </a:r>
            <a:endParaRPr lang="en-US" altLang="zh-CN" sz="3200" b="1" dirty="0">
              <a:latin typeface="+mn-ea"/>
              <a:ea typeface="+mn-ea"/>
            </a:endParaRPr>
          </a:p>
          <a:p>
            <a:pPr>
              <a:buFont typeface="Arial" pitchFamily="34" charset="0"/>
              <a:buNone/>
              <a:defRPr/>
            </a:pPr>
            <a:endParaRPr lang="en-US" altLang="zh-CN" sz="3200" b="1" dirty="0">
              <a:latin typeface="+mn-ea"/>
              <a:ea typeface="+mn-ea"/>
            </a:endParaRPr>
          </a:p>
          <a:p>
            <a:pPr>
              <a:buFont typeface="Arial" pitchFamily="34" charset="0"/>
              <a:buNone/>
              <a:defRPr/>
            </a:pPr>
            <a:r>
              <a:rPr lang="en-US" altLang="zh-CN" sz="3200" b="1" dirty="0">
                <a:latin typeface="+mn-ea"/>
                <a:ea typeface="+mn-ea"/>
              </a:rPr>
              <a:t>1.</a:t>
            </a:r>
            <a:r>
              <a:rPr lang="zh-CN" altLang="en-US" sz="3200" b="1" dirty="0">
                <a:latin typeface="+mn-ea"/>
                <a:ea typeface="+mn-ea"/>
              </a:rPr>
              <a:t>术后注意保暖。</a:t>
            </a:r>
            <a:endParaRPr lang="en-US" altLang="zh-CN" sz="3200" b="1" dirty="0">
              <a:latin typeface="+mn-ea"/>
              <a:ea typeface="+mn-ea"/>
            </a:endParaRPr>
          </a:p>
          <a:p>
            <a:pPr>
              <a:buFont typeface="Arial" pitchFamily="34" charset="0"/>
              <a:buNone/>
              <a:defRPr/>
            </a:pPr>
            <a:r>
              <a:rPr lang="en-US" altLang="zh-CN" sz="3200" b="1" dirty="0">
                <a:latin typeface="+mn-ea"/>
                <a:ea typeface="+mn-ea"/>
              </a:rPr>
              <a:t>2.</a:t>
            </a:r>
            <a:r>
              <a:rPr lang="zh-CN" altLang="en-US" sz="3200" b="1" dirty="0">
                <a:latin typeface="+mn-ea"/>
                <a:ea typeface="+mn-ea"/>
              </a:rPr>
              <a:t>术后卧床时，进行踝泵训练：踝关节背伸（向上勾起脚尖）至极限，保持</a:t>
            </a:r>
            <a:r>
              <a:rPr lang="en-US" altLang="zh-CN" sz="3200" b="1" dirty="0">
                <a:latin typeface="+mn-ea"/>
                <a:ea typeface="+mn-ea"/>
              </a:rPr>
              <a:t>5-10</a:t>
            </a:r>
            <a:r>
              <a:rPr lang="zh-CN" altLang="en-US" sz="3200" b="1" dirty="0">
                <a:latin typeface="+mn-ea"/>
                <a:ea typeface="+mn-ea"/>
              </a:rPr>
              <a:t>秒后放松，再趾屈（脚尖向下）至极限，保持</a:t>
            </a:r>
            <a:r>
              <a:rPr lang="en-US" altLang="zh-CN" sz="3200" b="1" dirty="0">
                <a:latin typeface="+mn-ea"/>
                <a:ea typeface="+mn-ea"/>
              </a:rPr>
              <a:t>5-10</a:t>
            </a:r>
            <a:r>
              <a:rPr lang="zh-CN" altLang="en-US" sz="3200" b="1" dirty="0">
                <a:latin typeface="+mn-ea"/>
                <a:ea typeface="+mn-ea"/>
              </a:rPr>
              <a:t>秒后放松，练习</a:t>
            </a:r>
            <a:r>
              <a:rPr lang="en-US" altLang="zh-CN" sz="3200" b="1" dirty="0">
                <a:latin typeface="+mn-ea"/>
                <a:ea typeface="+mn-ea"/>
              </a:rPr>
              <a:t>5</a:t>
            </a:r>
            <a:r>
              <a:rPr lang="zh-CN" altLang="en-US" sz="3200" b="1" dirty="0">
                <a:latin typeface="+mn-ea"/>
                <a:ea typeface="+mn-ea"/>
              </a:rPr>
              <a:t>分钟为一组，每小时练习</a:t>
            </a:r>
            <a:r>
              <a:rPr lang="en-US" altLang="zh-CN" sz="3200" b="1" dirty="0">
                <a:latin typeface="+mn-ea"/>
                <a:ea typeface="+mn-ea"/>
              </a:rPr>
              <a:t>1</a:t>
            </a:r>
            <a:r>
              <a:rPr lang="zh-CN" altLang="en-US" sz="3200" b="1" dirty="0">
                <a:latin typeface="+mn-ea"/>
                <a:ea typeface="+mn-ea"/>
              </a:rPr>
              <a:t>次。</a:t>
            </a:r>
            <a:endParaRPr lang="en-US" altLang="zh-CN" sz="3200" b="1" dirty="0">
              <a:latin typeface="+mn-ea"/>
              <a:ea typeface="+mn-ea"/>
            </a:endParaRPr>
          </a:p>
          <a:p>
            <a:pPr>
              <a:buFont typeface="Arial" pitchFamily="34" charset="0"/>
              <a:buNone/>
              <a:defRPr/>
            </a:pPr>
            <a:r>
              <a:rPr lang="en-US" altLang="zh-CN" sz="3200" b="1">
                <a:latin typeface="+mn-ea"/>
                <a:ea typeface="+mn-ea"/>
              </a:rPr>
              <a:t>3</a:t>
            </a:r>
            <a:r>
              <a:rPr lang="en-US" altLang="zh-CN" sz="3200" b="1" dirty="0">
                <a:latin typeface="+mn-ea"/>
                <a:ea typeface="+mn-ea"/>
              </a:rPr>
              <a:t>.</a:t>
            </a:r>
            <a:r>
              <a:rPr lang="zh-CN" altLang="en-US" sz="3200" b="1" dirty="0">
                <a:latin typeface="+mn-ea"/>
                <a:ea typeface="+mn-ea"/>
              </a:rPr>
              <a:t>必要时给予穿梯度压力袜。</a:t>
            </a:r>
            <a:endParaRPr lang="en-US" altLang="zh-CN" sz="3200" b="1" dirty="0">
              <a:latin typeface="+mn-ea"/>
              <a:ea typeface="+mn-ea"/>
            </a:endParaRPr>
          </a:p>
          <a:p>
            <a:pPr>
              <a:buFont typeface="Arial" pitchFamily="34" charset="0"/>
              <a:buNone/>
              <a:defRPr/>
            </a:pPr>
            <a:endParaRPr lang="zh-CN" altLang="en-US" sz="3200" b="1" dirty="0">
              <a:latin typeface="+mn-ea"/>
              <a:ea typeface="+mn-ea"/>
            </a:endParaRPr>
          </a:p>
          <a:p>
            <a:pPr>
              <a:buFont typeface="Arial" pitchFamily="34" charset="0"/>
              <a:buNone/>
              <a:defRPr/>
            </a:pPr>
            <a:endParaRPr lang="zh-CN" altLang="en-US" sz="3200" b="1" dirty="0">
              <a:latin typeface="+mn-ea"/>
              <a:ea typeface="+mn-ea"/>
            </a:endParaRPr>
          </a:p>
          <a:p>
            <a:pPr>
              <a:buFont typeface="Arial" pitchFamily="34" charset="0"/>
              <a:buChar char="•"/>
              <a:defRPr/>
            </a:pPr>
            <a:endParaRPr lang="en-US" altLang="zh-CN" sz="3200" b="1" dirty="0">
              <a:latin typeface="宋体" pitchFamily="2" charset="-122"/>
            </a:endParaRPr>
          </a:p>
          <a:p>
            <a:pPr>
              <a:buFont typeface="Arial" pitchFamily="34" charset="0"/>
              <a:buChar char="•"/>
              <a:defRPr/>
            </a:pPr>
            <a:endParaRPr lang="zh-CN" altLang="en-US" sz="3200" b="1" dirty="0">
              <a:latin typeface="宋体" pitchFamily="2" charset="-122"/>
            </a:endParaRPr>
          </a:p>
          <a:p>
            <a:pPr>
              <a:buFont typeface="Arial" pitchFamily="34" charset="0"/>
              <a:buChar char="•"/>
              <a:defRPr/>
            </a:pPr>
            <a:endParaRPr lang="zh-CN" altLang="en-US" sz="3200" dirty="0">
              <a:latin typeface="宋体" pitchFamily="2" charset="-122"/>
            </a:endParaRPr>
          </a:p>
        </p:txBody>
      </p:sp>
      <p:sp>
        <p:nvSpPr>
          <p:cNvPr id="26627" name="矩形 5">
            <a:extLst>
              <a:ext uri="{FF2B5EF4-FFF2-40B4-BE49-F238E27FC236}">
                <a16:creationId xmlns:a16="http://schemas.microsoft.com/office/drawing/2014/main" id="{18404FBF-6D3B-593A-656E-D3BF7415A8E0}"/>
              </a:ext>
            </a:extLst>
          </p:cNvPr>
          <p:cNvSpPr>
            <a:spLocks noChangeArrowheads="1"/>
          </p:cNvSpPr>
          <p:nvPr/>
        </p:nvSpPr>
        <p:spPr bwMode="auto">
          <a:xfrm>
            <a:off x="2627313" y="908050"/>
            <a:ext cx="43545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手术当天</a:t>
            </a:r>
          </a:p>
        </p:txBody>
      </p:sp>
    </p:spTree>
  </p:cSld>
  <p:clrMapOvr>
    <a:masterClrMapping/>
  </p:clrMapOvr>
  <p:transition advTm="10078"/>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
            <a:extLst>
              <a:ext uri="{FF2B5EF4-FFF2-40B4-BE49-F238E27FC236}">
                <a16:creationId xmlns:a16="http://schemas.microsoft.com/office/drawing/2014/main" id="{47A34EAF-3E34-AB74-B2F3-86C61B5ABCD0}"/>
              </a:ext>
            </a:extLst>
          </p:cNvPr>
          <p:cNvSpPr>
            <a:spLocks noChangeArrowheads="1"/>
          </p:cNvSpPr>
          <p:nvPr/>
        </p:nvSpPr>
        <p:spPr bwMode="auto">
          <a:xfrm>
            <a:off x="2555875" y="908050"/>
            <a:ext cx="3427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体位</a:t>
            </a:r>
          </a:p>
        </p:txBody>
      </p:sp>
      <p:sp>
        <p:nvSpPr>
          <p:cNvPr id="28675" name="矩形 2">
            <a:extLst>
              <a:ext uri="{FF2B5EF4-FFF2-40B4-BE49-F238E27FC236}">
                <a16:creationId xmlns:a16="http://schemas.microsoft.com/office/drawing/2014/main" id="{BADBAC0E-A23A-930A-926C-87E5B2431A37}"/>
              </a:ext>
            </a:extLst>
          </p:cNvPr>
          <p:cNvSpPr>
            <a:spLocks noChangeArrowheads="1"/>
          </p:cNvSpPr>
          <p:nvPr/>
        </p:nvSpPr>
        <p:spPr bwMode="auto">
          <a:xfrm>
            <a:off x="323850" y="1700213"/>
            <a:ext cx="8353425" cy="5016500"/>
          </a:xfrm>
          <a:prstGeom prst="rect">
            <a:avLst/>
          </a:prstGeom>
          <a:noFill/>
          <a:ln w="9525">
            <a:noFill/>
            <a:miter lim="800000"/>
            <a:headEnd/>
            <a:tailEnd/>
          </a:ln>
        </p:spPr>
        <p:txBody>
          <a:bodyPr>
            <a:spAutoFit/>
          </a:bodyPr>
          <a:lstStyle/>
          <a:p>
            <a:pPr marL="342900" indent="-342900">
              <a:buFont typeface="Arial" pitchFamily="34" charset="0"/>
              <a:buNone/>
              <a:defRPr/>
            </a:pPr>
            <a:r>
              <a:rPr lang="en-US" altLang="zh-CN" sz="3200" b="1" dirty="0">
                <a:latin typeface="+mn-ea"/>
                <a:ea typeface="+mn-ea"/>
              </a:rPr>
              <a:t>1.</a:t>
            </a:r>
            <a:r>
              <a:rPr lang="zh-CN" altLang="en-US" sz="3200" b="1" dirty="0">
                <a:latin typeface="+mn-ea"/>
                <a:ea typeface="+mn-ea"/>
              </a:rPr>
              <a:t>去枕平卧</a:t>
            </a:r>
            <a:r>
              <a:rPr lang="en-US" altLang="zh-CN" sz="3200" b="1" dirty="0">
                <a:solidFill>
                  <a:srgbClr val="FF0000"/>
                </a:solidFill>
                <a:latin typeface="+mn-ea"/>
                <a:ea typeface="+mn-ea"/>
              </a:rPr>
              <a:t>6</a:t>
            </a:r>
            <a:r>
              <a:rPr lang="zh-CN" altLang="en-US" sz="3200" b="1" dirty="0">
                <a:solidFill>
                  <a:srgbClr val="FF0000"/>
                </a:solidFill>
                <a:latin typeface="+mn-ea"/>
                <a:ea typeface="+mn-ea"/>
              </a:rPr>
              <a:t>小时</a:t>
            </a:r>
            <a:r>
              <a:rPr lang="zh-CN" altLang="en-US" sz="3200" b="1" dirty="0">
                <a:latin typeface="+mn-ea"/>
                <a:ea typeface="+mn-ea"/>
              </a:rPr>
              <a:t>（不枕枕头）、不翻身、不喝水、不进食；术后</a:t>
            </a:r>
            <a:r>
              <a:rPr lang="en-US" altLang="zh-CN" sz="3200" b="1" dirty="0">
                <a:solidFill>
                  <a:srgbClr val="FF0000"/>
                </a:solidFill>
                <a:latin typeface="+mn-ea"/>
                <a:ea typeface="+mn-ea"/>
              </a:rPr>
              <a:t>6</a:t>
            </a:r>
            <a:r>
              <a:rPr lang="zh-CN" altLang="en-US" sz="3200" b="1" dirty="0">
                <a:solidFill>
                  <a:srgbClr val="FF0000"/>
                </a:solidFill>
                <a:latin typeface="+mn-ea"/>
                <a:ea typeface="+mn-ea"/>
              </a:rPr>
              <a:t>小时后</a:t>
            </a:r>
            <a:r>
              <a:rPr lang="zh-CN" altLang="en-US" sz="3200" b="1" dirty="0">
                <a:latin typeface="+mn-ea"/>
                <a:ea typeface="+mn-ea"/>
              </a:rPr>
              <a:t>可枕枕头，左右翻身。</a:t>
            </a:r>
          </a:p>
          <a:p>
            <a:pPr marL="342900" indent="-342900">
              <a:buFont typeface="Arial" pitchFamily="34" charset="0"/>
              <a:buNone/>
              <a:defRPr/>
            </a:pPr>
            <a:r>
              <a:rPr lang="en-US" altLang="zh-CN" sz="3200" b="1" dirty="0">
                <a:latin typeface="+mn-ea"/>
                <a:ea typeface="+mn-ea"/>
              </a:rPr>
              <a:t>2.</a:t>
            </a:r>
            <a:r>
              <a:rPr lang="zh-CN" altLang="en-US" sz="3200" b="1" dirty="0">
                <a:solidFill>
                  <a:srgbClr val="FF0000"/>
                </a:solidFill>
                <a:latin typeface="+mn-ea"/>
                <a:ea typeface="+mn-ea"/>
              </a:rPr>
              <a:t>术后</a:t>
            </a:r>
            <a:r>
              <a:rPr lang="en-US" altLang="zh-CN" sz="3200" b="1" dirty="0">
                <a:solidFill>
                  <a:srgbClr val="FF0000"/>
                </a:solidFill>
                <a:latin typeface="+mn-ea"/>
                <a:ea typeface="+mn-ea"/>
              </a:rPr>
              <a:t>24</a:t>
            </a:r>
            <a:r>
              <a:rPr lang="zh-CN" altLang="en-US" sz="3200" b="1" dirty="0">
                <a:solidFill>
                  <a:srgbClr val="FF0000"/>
                </a:solidFill>
                <a:latin typeface="+mn-ea"/>
                <a:ea typeface="+mn-ea"/>
              </a:rPr>
              <a:t>小时</a:t>
            </a:r>
            <a:r>
              <a:rPr lang="zh-CN" altLang="en-US" sz="3200" b="1" dirty="0">
                <a:latin typeface="+mn-ea"/>
                <a:ea typeface="+mn-ea"/>
              </a:rPr>
              <a:t>可调高床头</a:t>
            </a:r>
            <a:r>
              <a:rPr lang="en-US" altLang="zh-CN" sz="3200" b="1" dirty="0">
                <a:latin typeface="+mn-ea"/>
                <a:ea typeface="+mn-ea"/>
              </a:rPr>
              <a:t>30-45°</a:t>
            </a:r>
            <a:r>
              <a:rPr lang="zh-CN" altLang="en-US" sz="3200" b="1" dirty="0">
                <a:latin typeface="+mn-ea"/>
                <a:ea typeface="+mn-ea"/>
              </a:rPr>
              <a:t>。</a:t>
            </a:r>
          </a:p>
          <a:p>
            <a:pPr marL="342900" indent="-342900">
              <a:buFont typeface="Arial" pitchFamily="34" charset="0"/>
              <a:buNone/>
              <a:defRPr/>
            </a:pPr>
            <a:r>
              <a:rPr lang="en-US" altLang="zh-CN" sz="3200" b="1" dirty="0">
                <a:latin typeface="+mn-ea"/>
                <a:ea typeface="+mn-ea"/>
              </a:rPr>
              <a:t>3.</a:t>
            </a:r>
            <a:r>
              <a:rPr lang="zh-CN" altLang="en-US" sz="3200" b="1" dirty="0">
                <a:latin typeface="+mn-ea"/>
                <a:ea typeface="+mn-ea"/>
              </a:rPr>
              <a:t>术后</a:t>
            </a:r>
            <a:r>
              <a:rPr lang="zh-CN" altLang="en-US" sz="3200" b="1" dirty="0">
                <a:solidFill>
                  <a:srgbClr val="FF0000"/>
                </a:solidFill>
                <a:latin typeface="+mn-ea"/>
                <a:ea typeface="+mn-ea"/>
              </a:rPr>
              <a:t>第</a:t>
            </a:r>
            <a:r>
              <a:rPr lang="en-US" altLang="zh-CN" sz="3200" b="1" dirty="0">
                <a:solidFill>
                  <a:srgbClr val="FF0000"/>
                </a:solidFill>
                <a:latin typeface="+mn-ea"/>
                <a:ea typeface="+mn-ea"/>
              </a:rPr>
              <a:t>2</a:t>
            </a:r>
            <a:r>
              <a:rPr lang="zh-CN" altLang="en-US" sz="3200" b="1" dirty="0">
                <a:solidFill>
                  <a:srgbClr val="FF0000"/>
                </a:solidFill>
                <a:latin typeface="+mn-ea"/>
                <a:ea typeface="+mn-ea"/>
              </a:rPr>
              <a:t>天</a:t>
            </a:r>
            <a:r>
              <a:rPr lang="zh-CN" altLang="en-US" sz="3200" b="1" dirty="0">
                <a:latin typeface="+mn-ea"/>
                <a:ea typeface="+mn-ea"/>
              </a:rPr>
              <a:t>早上根据患者具体情况，可坐起</a:t>
            </a:r>
            <a:r>
              <a:rPr lang="zh-CN" altLang="en-US" sz="3200" b="1" dirty="0">
                <a:latin typeface="+mn-ea"/>
              </a:rPr>
              <a:t>。</a:t>
            </a:r>
            <a:endParaRPr lang="zh-CN" altLang="en-US" sz="3200" b="1" dirty="0">
              <a:latin typeface="+mn-ea"/>
              <a:ea typeface="+mn-ea"/>
            </a:endParaRPr>
          </a:p>
          <a:p>
            <a:pPr marL="342900" indent="-342900">
              <a:buFont typeface="Arial" pitchFamily="34" charset="0"/>
              <a:buChar char="•"/>
              <a:defRPr/>
            </a:pPr>
            <a:endParaRPr lang="zh-CN" altLang="en-US" sz="3200" b="1" dirty="0">
              <a:latin typeface="宋体" pitchFamily="2" charset="-122"/>
            </a:endParaRPr>
          </a:p>
          <a:p>
            <a:pPr marL="342900" indent="-342900">
              <a:buFont typeface="Arial" pitchFamily="34" charset="0"/>
              <a:buChar char="•"/>
              <a:defRPr/>
            </a:pPr>
            <a:endParaRPr lang="en-US" altLang="zh-CN" sz="3200" b="1" dirty="0">
              <a:latin typeface="宋体" pitchFamily="2" charset="-122"/>
            </a:endParaRPr>
          </a:p>
          <a:p>
            <a:pPr marL="342900" indent="-342900">
              <a:buFont typeface="Arial" pitchFamily="34" charset="0"/>
              <a:buChar char="•"/>
              <a:defRPr/>
            </a:pPr>
            <a:endParaRPr lang="zh-CN" altLang="en-US" sz="3200" b="1" dirty="0">
              <a:latin typeface="宋体" pitchFamily="2" charset="-122"/>
            </a:endParaRPr>
          </a:p>
          <a:p>
            <a:pPr marL="342900" indent="-342900">
              <a:buFont typeface="Arial" pitchFamily="34" charset="0"/>
              <a:buChar char="•"/>
              <a:defRPr/>
            </a:pPr>
            <a:endParaRPr lang="zh-CN" altLang="en-US" sz="3200" b="1" dirty="0"/>
          </a:p>
          <a:p>
            <a:pPr marL="342900" indent="-342900">
              <a:buFont typeface="Arial" pitchFamily="34" charset="0"/>
              <a:buChar char="•"/>
              <a:defRPr/>
            </a:pPr>
            <a:endParaRPr lang="zh-CN" altLang="en-US" sz="3200" b="1" dirty="0"/>
          </a:p>
        </p:txBody>
      </p:sp>
    </p:spTree>
  </p:cSld>
  <p:clrMapOvr>
    <a:masterClrMapping/>
  </p:clrMapOvr>
  <p:transition advTm="10047"/>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709278A2-85D1-A870-219E-EC8F670BC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5EC8DD80-B570-B45A-3729-459ABCA6725E}"/>
              </a:ext>
            </a:extLst>
          </p:cNvPr>
          <p:cNvSpPr/>
          <p:nvPr/>
        </p:nvSpPr>
        <p:spPr>
          <a:xfrm>
            <a:off x="0" y="260350"/>
            <a:ext cx="147637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676" name="TextBox 7">
            <a:extLst>
              <a:ext uri="{FF2B5EF4-FFF2-40B4-BE49-F238E27FC236}">
                <a16:creationId xmlns:a16="http://schemas.microsoft.com/office/drawing/2014/main" id="{DFEBA14A-A972-35BB-9A00-BA858F9C4E65}"/>
              </a:ext>
            </a:extLst>
          </p:cNvPr>
          <p:cNvSpPr txBox="1">
            <a:spLocks noChangeArrowheads="1"/>
          </p:cNvSpPr>
          <p:nvPr/>
        </p:nvSpPr>
        <p:spPr bwMode="auto">
          <a:xfrm>
            <a:off x="2195513" y="404813"/>
            <a:ext cx="5113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下肢深静脉血栓的预防</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84772F10-488B-B86D-66F7-92A2A0D9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676BC05-86A8-9058-E657-071140481E2A}"/>
              </a:ext>
            </a:extLst>
          </p:cNvPr>
          <p:cNvSpPr>
            <a:spLocks noGrp="1"/>
          </p:cNvSpPr>
          <p:nvPr>
            <p:ph type="title"/>
          </p:nvPr>
        </p:nvSpPr>
        <p:spPr>
          <a:xfrm>
            <a:off x="395288" y="765175"/>
            <a:ext cx="8229600" cy="1143000"/>
          </a:xfrm>
        </p:spPr>
        <p:txBody>
          <a:bodyPr vert="horz" wrap="square" lIns="91440" tIns="45720" rIns="91440" bIns="45720" numCol="1" anchor="ctr" anchorCtr="0" compatLnSpc="1"/>
          <a:lstStyle/>
          <a:p>
            <a:pPr eaLnBrk="1" latinLnBrk="1" hangingPunct="1">
              <a:defRPr/>
            </a:pPr>
            <a:r>
              <a:rPr lang="zh-CN" altLang="zh-CN" sz="4000" b="1" kern="0" dirty="0">
                <a:latin typeface="微软雅黑" pitchFamily="34" charset="-122"/>
                <a:ea typeface="微软雅黑" pitchFamily="34" charset="-122"/>
              </a:rPr>
              <a:t>面肌痉挛</a:t>
            </a:r>
          </a:p>
        </p:txBody>
      </p:sp>
      <p:sp>
        <p:nvSpPr>
          <p:cNvPr id="12291" name="文本占位符 3">
            <a:extLst>
              <a:ext uri="{FF2B5EF4-FFF2-40B4-BE49-F238E27FC236}">
                <a16:creationId xmlns:a16="http://schemas.microsoft.com/office/drawing/2014/main" id="{6BD0C00D-25A3-D0E2-D532-78EF71528A9C}"/>
              </a:ext>
            </a:extLst>
          </p:cNvPr>
          <p:cNvSpPr>
            <a:spLocks noGrp="1" noChangeArrowheads="1"/>
          </p:cNvSpPr>
          <p:nvPr>
            <p:ph type="body" sz="half" idx="1"/>
          </p:nvPr>
        </p:nvSpPr>
        <p:spPr bwMode="auto">
          <a:xfrm>
            <a:off x="457200" y="4724400"/>
            <a:ext cx="8002588" cy="1577975"/>
          </a:xfrm>
          <a:prstGeom prst="rect">
            <a:avLst/>
          </a:prstGeom>
          <a:ln>
            <a:miter lim="800000"/>
            <a:headEnd/>
            <a:tailEnd/>
          </a:ln>
        </p:spPr>
        <p:txBody>
          <a:bodyPr vert="horz" wrap="square" lIns="91440" tIns="45720" rIns="91440" bIns="45720" numCol="1" anchor="t" anchorCtr="0" compatLnSpc="1">
            <a:prstTxWarp prst="textNoShape">
              <a:avLst/>
            </a:prstTxWarp>
          </a:bodyPr>
          <a:lstStyle/>
          <a:p>
            <a:pPr marL="0" indent="0" eaLnBrk="1" hangingPunct="1">
              <a:lnSpc>
                <a:spcPct val="90000"/>
              </a:lnSpc>
              <a:buFont typeface="Arial" panose="020B0604020202020204" pitchFamily="34" charset="0"/>
              <a:buNone/>
              <a:defRPr/>
            </a:pPr>
            <a:r>
              <a:rPr lang="zh-CN" altLang="en-US" b="1" dirty="0">
                <a:latin typeface="+mn-ea"/>
              </a:rPr>
              <a:t>面肌痉挛（</a:t>
            </a:r>
            <a:r>
              <a:rPr lang="en-US" altLang="zh-CN" b="1" dirty="0">
                <a:latin typeface="+mn-ea"/>
              </a:rPr>
              <a:t>HFS</a:t>
            </a:r>
            <a:r>
              <a:rPr lang="zh-CN" altLang="en-US" b="1" dirty="0">
                <a:latin typeface="+mn-ea"/>
              </a:rPr>
              <a:t>），为第</a:t>
            </a:r>
            <a:r>
              <a:rPr lang="en-US" altLang="zh-CN" b="1" dirty="0">
                <a:latin typeface="+mn-ea"/>
              </a:rPr>
              <a:t>VII</a:t>
            </a:r>
            <a:r>
              <a:rPr lang="zh-CN" altLang="en-US" b="1" dirty="0">
                <a:latin typeface="+mn-ea"/>
              </a:rPr>
              <a:t>对脑神经（面神经）支配的一侧面部肌肉反复发作性不随意阵发性抽搐，一般先由眼轮匝肌开始，逐步扩散影响面部表情肌和口轮匝肌。</a:t>
            </a:r>
          </a:p>
        </p:txBody>
      </p:sp>
      <p:pic>
        <p:nvPicPr>
          <p:cNvPr id="12292" name="Picture 3" descr="面肌痉挛成因">
            <a:extLst>
              <a:ext uri="{FF2B5EF4-FFF2-40B4-BE49-F238E27FC236}">
                <a16:creationId xmlns:a16="http://schemas.microsoft.com/office/drawing/2014/main" id="{43053647-5D82-A7BE-AA5D-F343C8C1A050}"/>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bwMode="auto">
          <a:xfrm>
            <a:off x="1258888" y="1844675"/>
            <a:ext cx="2876550" cy="2746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图片 3">
            <a:extLst>
              <a:ext uri="{FF2B5EF4-FFF2-40B4-BE49-F238E27FC236}">
                <a16:creationId xmlns:a16="http://schemas.microsoft.com/office/drawing/2014/main" id="{ED5DE805-D351-CBAA-96D4-B5D806032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844675"/>
            <a:ext cx="287655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7d99e6e70ecefd6bbf1ce45b272ba7b">
            <a:hlinkClick r:id="" action="ppaction://media"/>
            <a:extLst>
              <a:ext uri="{FF2B5EF4-FFF2-40B4-BE49-F238E27FC236}">
                <a16:creationId xmlns:a16="http://schemas.microsoft.com/office/drawing/2014/main" id="{8441D9CC-5AD2-5AC3-4E04-84B2AA6D230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bwMode="auto">
          <a:xfrm>
            <a:off x="1187450" y="1268413"/>
            <a:ext cx="64801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F:\b5f4f966767819daf1ca41f9807c3e3.jpg">
            <a:extLst>
              <a:ext uri="{FF2B5EF4-FFF2-40B4-BE49-F238E27FC236}">
                <a16:creationId xmlns:a16="http://schemas.microsoft.com/office/drawing/2014/main" id="{FAC9C35A-8933-1AB9-974B-FE01AC846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562100"/>
            <a:ext cx="899795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标题 4">
            <a:extLst>
              <a:ext uri="{FF2B5EF4-FFF2-40B4-BE49-F238E27FC236}">
                <a16:creationId xmlns:a16="http://schemas.microsoft.com/office/drawing/2014/main" id="{8BAAA59A-5903-8C68-FB3F-83EF38E4BBC4}"/>
              </a:ext>
            </a:extLst>
          </p:cNvPr>
          <p:cNvSpPr>
            <a:spLocks noGrp="1"/>
          </p:cNvSpPr>
          <p:nvPr>
            <p:ph type="ctrTitle"/>
          </p:nvPr>
        </p:nvSpPr>
        <p:spPr bwMode="auto">
          <a:xfrm>
            <a:off x="1042988" y="765175"/>
            <a:ext cx="7489825" cy="79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b="0">
                <a:latin typeface="微软雅黑" panose="020B0503020204020204" pitchFamily="34" charset="-122"/>
                <a:ea typeface="微软雅黑" panose="020B0503020204020204" pitchFamily="34" charset="-122"/>
              </a:rPr>
              <a:t>起床要遵循“三部曲”</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3">
            <a:extLst>
              <a:ext uri="{FF2B5EF4-FFF2-40B4-BE49-F238E27FC236}">
                <a16:creationId xmlns:a16="http://schemas.microsoft.com/office/drawing/2014/main" id="{2B820A75-E6EA-FE13-99CE-4318DE2B6126}"/>
              </a:ext>
            </a:extLst>
          </p:cNvPr>
          <p:cNvSpPr>
            <a:spLocks noChangeArrowheads="1"/>
          </p:cNvSpPr>
          <p:nvPr/>
        </p:nvSpPr>
        <p:spPr bwMode="auto">
          <a:xfrm>
            <a:off x="2092325" y="981075"/>
            <a:ext cx="4837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饮食（一）</a:t>
            </a:r>
          </a:p>
        </p:txBody>
      </p:sp>
      <p:sp>
        <p:nvSpPr>
          <p:cNvPr id="32771" name="矩形 4">
            <a:extLst>
              <a:ext uri="{FF2B5EF4-FFF2-40B4-BE49-F238E27FC236}">
                <a16:creationId xmlns:a16="http://schemas.microsoft.com/office/drawing/2014/main" id="{2C68AB43-E810-8793-69F3-267930607A8E}"/>
              </a:ext>
            </a:extLst>
          </p:cNvPr>
          <p:cNvSpPr>
            <a:spLocks noChangeArrowheads="1"/>
          </p:cNvSpPr>
          <p:nvPr/>
        </p:nvSpPr>
        <p:spPr bwMode="auto">
          <a:xfrm>
            <a:off x="539750" y="1989138"/>
            <a:ext cx="7777163"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术后当天禁食，根据病情变化，遵医嘱术后第</a:t>
            </a:r>
            <a:r>
              <a:rPr lang="en-US" altLang="zh-CN" sz="3200" b="1">
                <a:latin typeface="宋体" panose="02010600030101010101" pitchFamily="2" charset="-122"/>
              </a:rPr>
              <a:t>2</a:t>
            </a:r>
            <a:r>
              <a:rPr lang="zh-CN" altLang="en-US" sz="3200" b="1">
                <a:latin typeface="宋体" panose="02010600030101010101" pitchFamily="2" charset="-122"/>
              </a:rPr>
              <a:t>天给予患者进食。</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zh-CN" altLang="en-US" sz="3200" b="1">
                <a:latin typeface="宋体" panose="02010600030101010101" pitchFamily="2" charset="-122"/>
                <a:sym typeface="宋体" panose="02010600030101010101" pitchFamily="2" charset="-122"/>
              </a:rPr>
              <a:t> 流食    半流食     软食     普食</a:t>
            </a:r>
          </a:p>
          <a:p>
            <a:pPr eaLnBrk="1" hangingPunct="1">
              <a:buFont typeface="Arial" panose="020B0604020202020204" pitchFamily="34" charset="0"/>
              <a:buNone/>
            </a:pPr>
            <a:endParaRPr lang="zh-CN" altLang="en-US" sz="3200" b="1">
              <a:latin typeface="宋体" panose="02010600030101010101" pitchFamily="2" charset="-122"/>
              <a:sym typeface="宋体" panose="02010600030101010101" pitchFamily="2" charset="-122"/>
            </a:endParaRPr>
          </a:p>
          <a:p>
            <a:pPr eaLnBrk="1" hangingPunct="1">
              <a:buFont typeface="Arial" panose="020B0604020202020204" pitchFamily="34" charset="0"/>
              <a:buNone/>
            </a:pPr>
            <a:endParaRPr lang="zh-CN" altLang="en-US" sz="3200" b="1">
              <a:latin typeface="宋体" panose="02010600030101010101" pitchFamily="2" charset="-122"/>
              <a:sym typeface="宋体" panose="02010600030101010101" pitchFamily="2" charset="-122"/>
            </a:endParaRPr>
          </a:p>
          <a:p>
            <a:pPr eaLnBrk="1" hangingPunct="1">
              <a:buFont typeface="Arial" panose="020B0604020202020204" pitchFamily="34" charset="0"/>
              <a:buNone/>
            </a:pPr>
            <a:endParaRPr lang="zh-CN" altLang="en-US" sz="3200" b="1">
              <a:latin typeface="宋体" panose="02010600030101010101" pitchFamily="2" charset="-122"/>
            </a:endParaRPr>
          </a:p>
        </p:txBody>
      </p:sp>
      <p:pic>
        <p:nvPicPr>
          <p:cNvPr id="32772" name="图片 2" descr="21545415">
            <a:extLst>
              <a:ext uri="{FF2B5EF4-FFF2-40B4-BE49-F238E27FC236}">
                <a16:creationId xmlns:a16="http://schemas.microsoft.com/office/drawing/2014/main" id="{4844134C-DF14-0101-127F-CFEBB7D96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32131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5" descr="21545415">
            <a:extLst>
              <a:ext uri="{FF2B5EF4-FFF2-40B4-BE49-F238E27FC236}">
                <a16:creationId xmlns:a16="http://schemas.microsoft.com/office/drawing/2014/main" id="{9AF94750-75C3-2E5E-FD70-D2094DD27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32131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6" descr="2">
            <a:extLst>
              <a:ext uri="{FF2B5EF4-FFF2-40B4-BE49-F238E27FC236}">
                <a16:creationId xmlns:a16="http://schemas.microsoft.com/office/drawing/2014/main" id="{3D5E2EDC-0441-F538-2EA4-79E3EF1C8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292600"/>
            <a:ext cx="1350963"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图片 7" descr="1">
            <a:extLst>
              <a:ext uri="{FF2B5EF4-FFF2-40B4-BE49-F238E27FC236}">
                <a16:creationId xmlns:a16="http://schemas.microsoft.com/office/drawing/2014/main" id="{6F3DFB5B-FE7A-F955-2A33-E55A528F1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747"/>
          <a:stretch>
            <a:fillRect/>
          </a:stretch>
        </p:blipFill>
        <p:spPr bwMode="auto">
          <a:xfrm>
            <a:off x="2484438" y="4292600"/>
            <a:ext cx="1274762"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图片 9" descr="5">
            <a:extLst>
              <a:ext uri="{FF2B5EF4-FFF2-40B4-BE49-F238E27FC236}">
                <a16:creationId xmlns:a16="http://schemas.microsoft.com/office/drawing/2014/main" id="{CD6A4DA6-A43F-0D2B-A46D-4BF5AFE86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4221163"/>
            <a:ext cx="1374775"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图片 10" descr="timg (1)">
            <a:extLst>
              <a:ext uri="{FF2B5EF4-FFF2-40B4-BE49-F238E27FC236}">
                <a16:creationId xmlns:a16="http://schemas.microsoft.com/office/drawing/2014/main" id="{6CBFB8CC-28B2-E443-848D-3959789C1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4221163"/>
            <a:ext cx="14700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图片 2" descr="21545415">
            <a:extLst>
              <a:ext uri="{FF2B5EF4-FFF2-40B4-BE49-F238E27FC236}">
                <a16:creationId xmlns:a16="http://schemas.microsoft.com/office/drawing/2014/main" id="{F4567577-4417-4451-75B6-4AACF68B1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2845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0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a:extLst>
              <a:ext uri="{FF2B5EF4-FFF2-40B4-BE49-F238E27FC236}">
                <a16:creationId xmlns:a16="http://schemas.microsoft.com/office/drawing/2014/main" id="{8242C30E-106D-8D07-AAA2-21EC2FC774CE}"/>
              </a:ext>
            </a:extLst>
          </p:cNvPr>
          <p:cNvSpPr>
            <a:spLocks noChangeArrowheads="1"/>
          </p:cNvSpPr>
          <p:nvPr/>
        </p:nvSpPr>
        <p:spPr bwMode="auto">
          <a:xfrm>
            <a:off x="2019300" y="1052513"/>
            <a:ext cx="4837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饮食（二）</a:t>
            </a:r>
          </a:p>
        </p:txBody>
      </p:sp>
      <p:sp>
        <p:nvSpPr>
          <p:cNvPr id="33795" name="矩形 2">
            <a:extLst>
              <a:ext uri="{FF2B5EF4-FFF2-40B4-BE49-F238E27FC236}">
                <a16:creationId xmlns:a16="http://schemas.microsoft.com/office/drawing/2014/main" id="{926AF751-8D22-E5DC-F509-D9909E351A73}"/>
              </a:ext>
            </a:extLst>
          </p:cNvPr>
          <p:cNvSpPr>
            <a:spLocks noChangeArrowheads="1"/>
          </p:cNvSpPr>
          <p:nvPr/>
        </p:nvSpPr>
        <p:spPr bwMode="auto">
          <a:xfrm>
            <a:off x="566738" y="1701800"/>
            <a:ext cx="29686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endParaRPr lang="en-US" altLang="zh-CN" sz="3200" b="1">
              <a:latin typeface="宋体" panose="02010600030101010101" pitchFamily="2" charset="-122"/>
            </a:endParaRPr>
          </a:p>
          <a:p>
            <a:pPr eaLnBrk="1" hangingPunct="1">
              <a:buFont typeface="Arial" panose="020B0604020202020204" pitchFamily="34" charset="0"/>
              <a:buChar char="•"/>
            </a:pPr>
            <a:endParaRPr lang="zh-CN" altLang="en-US" sz="3200" b="1">
              <a:latin typeface="宋体" panose="02010600030101010101" pitchFamily="2" charset="-122"/>
            </a:endParaRPr>
          </a:p>
          <a:p>
            <a:pPr eaLnBrk="1" hangingPunct="1">
              <a:buFont typeface="Arial" panose="020B0604020202020204" pitchFamily="34" charset="0"/>
              <a:buChar char="•"/>
            </a:pPr>
            <a:endParaRPr lang="zh-CN" altLang="en-US" sz="3200" b="1"/>
          </a:p>
          <a:p>
            <a:pPr eaLnBrk="1" hangingPunct="1">
              <a:buFont typeface="Arial" panose="020B0604020202020204" pitchFamily="34" charset="0"/>
              <a:buChar char="•"/>
            </a:pPr>
            <a:endParaRPr lang="zh-CN" altLang="en-US" sz="3200" b="1"/>
          </a:p>
        </p:txBody>
      </p:sp>
      <p:sp>
        <p:nvSpPr>
          <p:cNvPr id="33796" name="文本框 4">
            <a:extLst>
              <a:ext uri="{FF2B5EF4-FFF2-40B4-BE49-F238E27FC236}">
                <a16:creationId xmlns:a16="http://schemas.microsoft.com/office/drawing/2014/main" id="{2D2DDCFA-8F90-1188-D3BB-6ED2DBF8C31F}"/>
              </a:ext>
            </a:extLst>
          </p:cNvPr>
          <p:cNvSpPr txBox="1">
            <a:spLocks noChangeArrowheads="1"/>
          </p:cNvSpPr>
          <p:nvPr/>
        </p:nvSpPr>
        <p:spPr bwMode="auto">
          <a:xfrm>
            <a:off x="5708650" y="2416175"/>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a:t>
            </a:r>
          </a:p>
        </p:txBody>
      </p:sp>
      <p:sp>
        <p:nvSpPr>
          <p:cNvPr id="6" name="圆角矩形 5">
            <a:extLst>
              <a:ext uri="{FF2B5EF4-FFF2-40B4-BE49-F238E27FC236}">
                <a16:creationId xmlns:a16="http://schemas.microsoft.com/office/drawing/2014/main" id="{FB53A8A3-DAFE-9344-8F9E-B2897059494C}"/>
              </a:ext>
            </a:extLst>
          </p:cNvPr>
          <p:cNvSpPr/>
          <p:nvPr/>
        </p:nvSpPr>
        <p:spPr>
          <a:xfrm>
            <a:off x="395288" y="2492375"/>
            <a:ext cx="3744912" cy="42068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 6">
            <a:extLst>
              <a:ext uri="{FF2B5EF4-FFF2-40B4-BE49-F238E27FC236}">
                <a16:creationId xmlns:a16="http://schemas.microsoft.com/office/drawing/2014/main" id="{7617F9D1-1B36-7DF2-B31E-29D258894045}"/>
              </a:ext>
            </a:extLst>
          </p:cNvPr>
          <p:cNvSpPr/>
          <p:nvPr/>
        </p:nvSpPr>
        <p:spPr>
          <a:xfrm>
            <a:off x="4716463" y="2492375"/>
            <a:ext cx="3816350" cy="41767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799" name="文本框 7">
            <a:extLst>
              <a:ext uri="{FF2B5EF4-FFF2-40B4-BE49-F238E27FC236}">
                <a16:creationId xmlns:a16="http://schemas.microsoft.com/office/drawing/2014/main" id="{633C2662-BCCA-0912-EF71-71BDA64FD2AD}"/>
              </a:ext>
            </a:extLst>
          </p:cNvPr>
          <p:cNvSpPr txBox="1">
            <a:spLocks noChangeArrowheads="1"/>
          </p:cNvSpPr>
          <p:nvPr/>
        </p:nvSpPr>
        <p:spPr bwMode="auto">
          <a:xfrm>
            <a:off x="468313" y="2492375"/>
            <a:ext cx="353218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sym typeface="+mn-ea"/>
              </a:rPr>
              <a:t> </a:t>
            </a:r>
          </a:p>
          <a:p>
            <a:pPr eaLnBrk="1" hangingPunct="1">
              <a:buFont typeface="Arial" panose="020B0604020202020204" pitchFamily="34" charset="0"/>
              <a:buNone/>
            </a:pPr>
            <a:r>
              <a:rPr lang="zh-CN" altLang="en-US" sz="2800" b="1">
                <a:latin typeface="宋体" panose="02010600030101010101" pitchFamily="2" charset="-122"/>
                <a:sym typeface="+mn-ea"/>
              </a:rPr>
              <a:t>多食粗纤维易消化食物，保持大便通畅</a:t>
            </a:r>
            <a:endParaRPr lang="en-US" altLang="zh-CN" sz="2800" b="1">
              <a:latin typeface="宋体" panose="02010600030101010101" pitchFamily="2" charset="-122"/>
              <a:sym typeface="+mn-ea"/>
            </a:endParaRPr>
          </a:p>
        </p:txBody>
      </p:sp>
      <p:sp>
        <p:nvSpPr>
          <p:cNvPr id="33800" name="文本框 8">
            <a:extLst>
              <a:ext uri="{FF2B5EF4-FFF2-40B4-BE49-F238E27FC236}">
                <a16:creationId xmlns:a16="http://schemas.microsoft.com/office/drawing/2014/main" id="{A6231BDA-469C-23BF-6465-149FA5CE42C7}"/>
              </a:ext>
            </a:extLst>
          </p:cNvPr>
          <p:cNvSpPr txBox="1">
            <a:spLocks noChangeArrowheads="1"/>
          </p:cNvSpPr>
          <p:nvPr/>
        </p:nvSpPr>
        <p:spPr bwMode="auto">
          <a:xfrm>
            <a:off x="4643438" y="2852738"/>
            <a:ext cx="3670300"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latin typeface="宋体" panose="02010600030101010101" pitchFamily="2" charset="-122"/>
                <a:sym typeface="+mn-ea"/>
              </a:rPr>
              <a:t>  </a:t>
            </a:r>
            <a:r>
              <a:rPr lang="zh-CN" altLang="en-US" sz="2800" b="1">
                <a:latin typeface="宋体" panose="02010600030101010101" pitchFamily="2" charset="-122"/>
                <a:sym typeface="+mn-ea"/>
              </a:rPr>
              <a:t>卧床期间喝</a:t>
            </a:r>
          </a:p>
          <a:p>
            <a:pPr eaLnBrk="1" hangingPunct="1">
              <a:buFont typeface="Arial" panose="020B0604020202020204" pitchFamily="34" charset="0"/>
              <a:buNone/>
            </a:pPr>
            <a:r>
              <a:rPr lang="zh-CN" altLang="en-US" sz="2800" b="1">
                <a:latin typeface="宋体" panose="02010600030101010101" pitchFamily="2" charset="-122"/>
                <a:sym typeface="+mn-ea"/>
              </a:rPr>
              <a:t>  牛奶、豆浆</a:t>
            </a:r>
          </a:p>
          <a:p>
            <a:pPr eaLnBrk="1" hangingPunct="1">
              <a:buFont typeface="Arial" panose="020B0604020202020204" pitchFamily="34" charset="0"/>
              <a:buNone/>
            </a:pPr>
            <a:r>
              <a:rPr lang="zh-CN" altLang="en-US" sz="3200" b="1">
                <a:solidFill>
                  <a:srgbClr val="FF0000"/>
                </a:solidFill>
                <a:latin typeface="宋体" panose="02010600030101010101" pitchFamily="2" charset="-122"/>
                <a:sym typeface="+mn-ea"/>
              </a:rPr>
              <a:t>（</a:t>
            </a:r>
            <a:r>
              <a:rPr lang="zh-CN" altLang="en-US" sz="2400" b="1">
                <a:solidFill>
                  <a:srgbClr val="FF0000"/>
                </a:solidFill>
                <a:latin typeface="宋体" panose="02010600030101010101" pitchFamily="2" charset="-122"/>
                <a:sym typeface="+mn-ea"/>
              </a:rPr>
              <a:t>易产气食物防止腹胀</a:t>
            </a:r>
            <a:r>
              <a:rPr lang="en-US" altLang="zh-CN" sz="3200" b="1">
                <a:solidFill>
                  <a:srgbClr val="FF0000"/>
                </a:solidFill>
                <a:latin typeface="宋体" panose="02010600030101010101" pitchFamily="2" charset="-122"/>
                <a:sym typeface="+mn-ea"/>
              </a:rPr>
              <a:t>)</a:t>
            </a:r>
            <a:endParaRPr lang="zh-CN" altLang="en-US" b="1">
              <a:solidFill>
                <a:srgbClr val="FF0000"/>
              </a:solidFill>
              <a:latin typeface="宋体" panose="02010600030101010101" pitchFamily="2" charset="-122"/>
            </a:endParaRPr>
          </a:p>
          <a:p>
            <a:pPr eaLnBrk="1" hangingPunct="1">
              <a:buFont typeface="Arial" panose="020B0604020202020204" pitchFamily="34" charset="0"/>
              <a:buNone/>
            </a:pPr>
            <a:endParaRPr lang="zh-CN" altLang="en-US" b="1">
              <a:solidFill>
                <a:srgbClr val="FF0000"/>
              </a:solidFill>
              <a:latin typeface="宋体" panose="02010600030101010101" pitchFamily="2" charset="-122"/>
            </a:endParaRPr>
          </a:p>
        </p:txBody>
      </p:sp>
      <p:pic>
        <p:nvPicPr>
          <p:cNvPr id="33801" name="图片 10" descr="7">
            <a:extLst>
              <a:ext uri="{FF2B5EF4-FFF2-40B4-BE49-F238E27FC236}">
                <a16:creationId xmlns:a16="http://schemas.microsoft.com/office/drawing/2014/main" id="{8780471E-9F59-A393-D3C7-3852612CD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4508500"/>
            <a:ext cx="1725613"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图片 11" descr="8">
            <a:extLst>
              <a:ext uri="{FF2B5EF4-FFF2-40B4-BE49-F238E27FC236}">
                <a16:creationId xmlns:a16="http://schemas.microsoft.com/office/drawing/2014/main" id="{EF287622-28C5-1AC5-FB04-354CD86BD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25" y="4508500"/>
            <a:ext cx="14478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图片 12" descr="11">
            <a:extLst>
              <a:ext uri="{FF2B5EF4-FFF2-40B4-BE49-F238E27FC236}">
                <a16:creationId xmlns:a16="http://schemas.microsoft.com/office/drawing/2014/main" id="{B7E9DD92-B89C-54E6-DDD4-B9D7DB181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4508500"/>
            <a:ext cx="16287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图片 13" descr="12">
            <a:extLst>
              <a:ext uri="{FF2B5EF4-FFF2-40B4-BE49-F238E27FC236}">
                <a16:creationId xmlns:a16="http://schemas.microsoft.com/office/drawing/2014/main" id="{7664D90C-BBE4-14B6-1231-B405C5400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4508500"/>
            <a:ext cx="145573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图片 20" descr="18">
            <a:extLst>
              <a:ext uri="{FF2B5EF4-FFF2-40B4-BE49-F238E27FC236}">
                <a16:creationId xmlns:a16="http://schemas.microsoft.com/office/drawing/2014/main" id="{CD255C7D-110D-CDE7-13B5-A4ABACAF1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8" y="1844675"/>
            <a:ext cx="60801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6" name="图片 19" descr="16">
            <a:extLst>
              <a:ext uri="{FF2B5EF4-FFF2-40B4-BE49-F238E27FC236}">
                <a16:creationId xmlns:a16="http://schemas.microsoft.com/office/drawing/2014/main" id="{D7C81C45-B575-CD43-16AB-7F55A57BB0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150" y="1844675"/>
            <a:ext cx="966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0047"/>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a:extLst>
              <a:ext uri="{FF2B5EF4-FFF2-40B4-BE49-F238E27FC236}">
                <a16:creationId xmlns:a16="http://schemas.microsoft.com/office/drawing/2014/main" id="{DE8A968F-893C-11F4-B4DD-689E14BDB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700213"/>
            <a:ext cx="65532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文本框 1">
            <a:extLst>
              <a:ext uri="{FF2B5EF4-FFF2-40B4-BE49-F238E27FC236}">
                <a16:creationId xmlns:a16="http://schemas.microsoft.com/office/drawing/2014/main" id="{0FDD485B-E358-EE1C-0359-EFA92311143B}"/>
              </a:ext>
            </a:extLst>
          </p:cNvPr>
          <p:cNvSpPr txBox="1">
            <a:spLocks noChangeArrowheads="1"/>
          </p:cNvSpPr>
          <p:nvPr/>
        </p:nvSpPr>
        <p:spPr bwMode="auto">
          <a:xfrm>
            <a:off x="2555875" y="981075"/>
            <a:ext cx="4824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600" b="1">
                <a:latin typeface="微软雅黑" panose="020B0503020204020204" pitchFamily="34" charset="-122"/>
                <a:ea typeface="微软雅黑" panose="020B0503020204020204" pitchFamily="34" charset="-122"/>
                <a:sym typeface="+mn-ea"/>
              </a:rPr>
              <a:t>术后指导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静脉输液</a:t>
            </a:r>
            <a:endParaRPr lang="zh-CN" altLang="en-US" sz="3600" noProof="1">
              <a:latin typeface="微软雅黑" panose="020B0503020204020204" pitchFamily="34" charset="-122"/>
              <a:ea typeface="微软雅黑" panose="020B0503020204020204" pitchFamily="34" charset="-122"/>
            </a:endParaRPr>
          </a:p>
        </p:txBody>
      </p:sp>
    </p:spTree>
  </p:cSld>
  <p:clrMapOvr>
    <a:masterClrMapping/>
  </p:clrMapOvr>
  <p:transition advTm="10344"/>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2">
            <a:extLst>
              <a:ext uri="{FF2B5EF4-FFF2-40B4-BE49-F238E27FC236}">
                <a16:creationId xmlns:a16="http://schemas.microsoft.com/office/drawing/2014/main" id="{296A6347-F233-F70D-DFA7-9A599999EE45}"/>
              </a:ext>
            </a:extLst>
          </p:cNvPr>
          <p:cNvSpPr txBox="1">
            <a:spLocks noChangeArrowheads="1"/>
          </p:cNvSpPr>
          <p:nvPr/>
        </p:nvSpPr>
        <p:spPr bwMode="auto">
          <a:xfrm>
            <a:off x="1476375" y="1182688"/>
            <a:ext cx="6337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尿袋的使用方法</a:t>
            </a:r>
          </a:p>
        </p:txBody>
      </p:sp>
      <p:pic>
        <p:nvPicPr>
          <p:cNvPr id="35843" name="Picture 5">
            <a:extLst>
              <a:ext uri="{FF2B5EF4-FFF2-40B4-BE49-F238E27FC236}">
                <a16:creationId xmlns:a16="http://schemas.microsoft.com/office/drawing/2014/main" id="{94F5F9DD-D9DE-8D55-740C-5837FC7A3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305050"/>
            <a:ext cx="15128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6">
            <a:extLst>
              <a:ext uri="{FF2B5EF4-FFF2-40B4-BE49-F238E27FC236}">
                <a16:creationId xmlns:a16="http://schemas.microsoft.com/office/drawing/2014/main" id="{6F4D396E-C21B-5E25-B356-EFF3F0C73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2305050"/>
            <a:ext cx="15113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右箭头 10">
            <a:extLst>
              <a:ext uri="{FF2B5EF4-FFF2-40B4-BE49-F238E27FC236}">
                <a16:creationId xmlns:a16="http://schemas.microsoft.com/office/drawing/2014/main" id="{3258D5F6-745D-1955-C8B5-684F66C1C029}"/>
              </a:ext>
            </a:extLst>
          </p:cNvPr>
          <p:cNvSpPr>
            <a:spLocks noChangeArrowheads="1"/>
          </p:cNvSpPr>
          <p:nvPr/>
        </p:nvSpPr>
        <p:spPr bwMode="auto">
          <a:xfrm>
            <a:off x="1908175" y="3255963"/>
            <a:ext cx="360363" cy="346075"/>
          </a:xfrm>
          <a:prstGeom prst="rightArrow">
            <a:avLst>
              <a:gd name="adj1" fmla="val 50000"/>
              <a:gd name="adj2" fmla="val 49958"/>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5846" name="Picture 8">
            <a:extLst>
              <a:ext uri="{FF2B5EF4-FFF2-40B4-BE49-F238E27FC236}">
                <a16:creationId xmlns:a16="http://schemas.microsoft.com/office/drawing/2014/main" id="{A8D9A70E-1A89-C940-41DD-0D6060FC4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2305050"/>
            <a:ext cx="17176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右箭头 10">
            <a:extLst>
              <a:ext uri="{FF2B5EF4-FFF2-40B4-BE49-F238E27FC236}">
                <a16:creationId xmlns:a16="http://schemas.microsoft.com/office/drawing/2014/main" id="{E3CF7113-D856-ECC5-17CE-0B07A449A8A5}"/>
              </a:ext>
            </a:extLst>
          </p:cNvPr>
          <p:cNvSpPr>
            <a:spLocks noChangeArrowheads="1"/>
          </p:cNvSpPr>
          <p:nvPr/>
        </p:nvSpPr>
        <p:spPr bwMode="auto">
          <a:xfrm>
            <a:off x="6300788" y="3168650"/>
            <a:ext cx="360362" cy="346075"/>
          </a:xfrm>
          <a:prstGeom prst="rightArrow">
            <a:avLst>
              <a:gd name="adj1" fmla="val 50000"/>
              <a:gd name="adj2" fmla="val 49957"/>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8" name="右箭头 10">
            <a:extLst>
              <a:ext uri="{FF2B5EF4-FFF2-40B4-BE49-F238E27FC236}">
                <a16:creationId xmlns:a16="http://schemas.microsoft.com/office/drawing/2014/main" id="{B48CE8A6-40CE-4190-5CF0-446BE5FC3F38}"/>
              </a:ext>
            </a:extLst>
          </p:cNvPr>
          <p:cNvSpPr>
            <a:spLocks noChangeArrowheads="1"/>
          </p:cNvSpPr>
          <p:nvPr/>
        </p:nvSpPr>
        <p:spPr bwMode="auto">
          <a:xfrm>
            <a:off x="4067175" y="3255963"/>
            <a:ext cx="360363" cy="346075"/>
          </a:xfrm>
          <a:prstGeom prst="rightArrow">
            <a:avLst>
              <a:gd name="adj1" fmla="val 50000"/>
              <a:gd name="adj2" fmla="val 49958"/>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5849" name="Picture 7">
            <a:extLst>
              <a:ext uri="{FF2B5EF4-FFF2-40B4-BE49-F238E27FC236}">
                <a16:creationId xmlns:a16="http://schemas.microsoft.com/office/drawing/2014/main" id="{D6687D72-0C3B-4CC5-C375-430674FA9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2305050"/>
            <a:ext cx="14414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0" name="TextBox 22">
            <a:extLst>
              <a:ext uri="{FF2B5EF4-FFF2-40B4-BE49-F238E27FC236}">
                <a16:creationId xmlns:a16="http://schemas.microsoft.com/office/drawing/2014/main" id="{14A804F2-3213-9F4C-7D57-728537BDF8F9}"/>
              </a:ext>
            </a:extLst>
          </p:cNvPr>
          <p:cNvSpPr txBox="1">
            <a:spLocks noChangeArrowheads="1"/>
          </p:cNvSpPr>
          <p:nvPr/>
        </p:nvSpPr>
        <p:spPr bwMode="auto">
          <a:xfrm>
            <a:off x="179388" y="4552950"/>
            <a:ext cx="1800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翻转尿袋</a:t>
            </a:r>
            <a:endParaRPr lang="en-US" altLang="zh-CN" sz="2000" b="1"/>
          </a:p>
          <a:p>
            <a:pPr eaLnBrk="1" hangingPunct="1"/>
            <a:r>
              <a:rPr lang="zh-CN" altLang="en-US" sz="2000" b="1"/>
              <a:t>推开放尿后上的开关</a:t>
            </a:r>
          </a:p>
        </p:txBody>
      </p:sp>
      <p:sp>
        <p:nvSpPr>
          <p:cNvPr id="35851" name="TextBox 22">
            <a:extLst>
              <a:ext uri="{FF2B5EF4-FFF2-40B4-BE49-F238E27FC236}">
                <a16:creationId xmlns:a16="http://schemas.microsoft.com/office/drawing/2014/main" id="{3713B387-C7F9-7F3F-2E60-932A0D57FB4C}"/>
              </a:ext>
            </a:extLst>
          </p:cNvPr>
          <p:cNvSpPr txBox="1">
            <a:spLocks noChangeArrowheads="1"/>
          </p:cNvSpPr>
          <p:nvPr/>
        </p:nvSpPr>
        <p:spPr bwMode="auto">
          <a:xfrm>
            <a:off x="2698750" y="4552950"/>
            <a:ext cx="865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放尿</a:t>
            </a:r>
          </a:p>
        </p:txBody>
      </p:sp>
      <p:sp>
        <p:nvSpPr>
          <p:cNvPr id="35852" name="TextBox 22">
            <a:extLst>
              <a:ext uri="{FF2B5EF4-FFF2-40B4-BE49-F238E27FC236}">
                <a16:creationId xmlns:a16="http://schemas.microsoft.com/office/drawing/2014/main" id="{DF17DDCE-428F-72D9-6BA3-00E8952AA9E9}"/>
              </a:ext>
            </a:extLst>
          </p:cNvPr>
          <p:cNvSpPr txBox="1">
            <a:spLocks noChangeArrowheads="1"/>
          </p:cNvSpPr>
          <p:nvPr/>
        </p:nvSpPr>
        <p:spPr bwMode="auto">
          <a:xfrm>
            <a:off x="4643438" y="4552950"/>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将开关关好</a:t>
            </a:r>
          </a:p>
        </p:txBody>
      </p:sp>
      <p:sp>
        <p:nvSpPr>
          <p:cNvPr id="35853" name="TextBox 22">
            <a:extLst>
              <a:ext uri="{FF2B5EF4-FFF2-40B4-BE49-F238E27FC236}">
                <a16:creationId xmlns:a16="http://schemas.microsoft.com/office/drawing/2014/main" id="{771F8D8B-38C8-C1DB-3A28-1AD1BCDDB402}"/>
              </a:ext>
            </a:extLst>
          </p:cNvPr>
          <p:cNvSpPr txBox="1">
            <a:spLocks noChangeArrowheads="1"/>
          </p:cNvSpPr>
          <p:nvPr/>
        </p:nvSpPr>
        <p:spPr bwMode="auto">
          <a:xfrm>
            <a:off x="6958013" y="4465638"/>
            <a:ext cx="1717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将放尿口塞回原处</a:t>
            </a:r>
          </a:p>
        </p:txBody>
      </p:sp>
    </p:spTree>
  </p:cSld>
  <p:clrMapOvr>
    <a:masterClrMapping/>
  </p:clrMapOvr>
  <p:transition advTm="9907"/>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D318883-61CD-590F-AB3F-32C5BA407E2A}"/>
              </a:ext>
            </a:extLst>
          </p:cNvPr>
          <p:cNvSpPr/>
          <p:nvPr/>
        </p:nvSpPr>
        <p:spPr>
          <a:xfrm>
            <a:off x="1403350" y="908050"/>
            <a:ext cx="6670675" cy="1201738"/>
          </a:xfrm>
          <a:prstGeom prst="rect">
            <a:avLst/>
          </a:prstGeom>
        </p:spPr>
        <p:txBody>
          <a:bodyPr>
            <a:spAutoFit/>
          </a:bodyPr>
          <a:lstStyle/>
          <a:p>
            <a:pPr algn="ctr">
              <a:defRPr/>
            </a:pPr>
            <a:r>
              <a:rPr lang="zh-CN" altLang="en-US" sz="3600" b="1" dirty="0">
                <a:latin typeface="微软雅黑" pitchFamily="34" charset="-122"/>
                <a:ea typeface="微软雅黑" pitchFamily="34" charset="-122"/>
              </a:rPr>
              <a:t>术后指导</a:t>
            </a:r>
            <a:r>
              <a:rPr lang="en-US" altLang="zh-CN" sz="3600" b="1" dirty="0">
                <a:latin typeface="微软雅黑" pitchFamily="34" charset="-122"/>
                <a:ea typeface="微软雅黑" pitchFamily="34" charset="-122"/>
              </a:rPr>
              <a:t>—</a:t>
            </a:r>
            <a:r>
              <a:rPr lang="zh-CN" altLang="en-US" sz="3600" b="1" dirty="0">
                <a:solidFill>
                  <a:srgbClr val="FF0000"/>
                </a:solidFill>
                <a:latin typeface="微软雅黑" pitchFamily="34" charset="-122"/>
                <a:ea typeface="微软雅黑" pitchFamily="34" charset="-122"/>
              </a:rPr>
              <a:t>皮肤保护与便器使用</a:t>
            </a:r>
          </a:p>
          <a:p>
            <a:pPr algn="ctr">
              <a:defRPr/>
            </a:pPr>
            <a:endParaRPr lang="zh-CN" altLang="en-US" sz="3600" b="1" dirty="0">
              <a:solidFill>
                <a:srgbClr val="FF0000"/>
              </a:solidFill>
              <a:latin typeface="+mn-ea"/>
              <a:ea typeface="+mn-ea"/>
            </a:endParaRPr>
          </a:p>
        </p:txBody>
      </p:sp>
      <p:sp>
        <p:nvSpPr>
          <p:cNvPr id="36867" name="矩形 4">
            <a:extLst>
              <a:ext uri="{FF2B5EF4-FFF2-40B4-BE49-F238E27FC236}">
                <a16:creationId xmlns:a16="http://schemas.microsoft.com/office/drawing/2014/main" id="{8E08C157-5661-DDB7-8B71-DA961D3FC202}"/>
              </a:ext>
            </a:extLst>
          </p:cNvPr>
          <p:cNvSpPr>
            <a:spLocks noChangeArrowheads="1"/>
          </p:cNvSpPr>
          <p:nvPr/>
        </p:nvSpPr>
        <p:spPr bwMode="auto">
          <a:xfrm>
            <a:off x="539750" y="1773238"/>
            <a:ext cx="77771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2800" b="1">
                <a:latin typeface="宋体" panose="02010600030101010101" pitchFamily="2" charset="-122"/>
              </a:rPr>
              <a:t>为患者翻身时，避免脱、拉、拽，保持皮肤清洁干燥。</a:t>
            </a:r>
          </a:p>
          <a:p>
            <a:pPr eaLnBrk="1" hangingPunct="1">
              <a:buFont typeface="Arial" panose="020B0604020202020204" pitchFamily="34" charset="0"/>
              <a:buNone/>
            </a:pPr>
            <a:endParaRPr lang="en-US" altLang="zh-CN" sz="2800" b="1">
              <a:latin typeface="宋体" panose="02010600030101010101" pitchFamily="2" charset="-122"/>
            </a:endParaRPr>
          </a:p>
          <a:p>
            <a:pPr eaLnBrk="1" hangingPunct="1">
              <a:buFont typeface="Arial" panose="020B0604020202020204" pitchFamily="34" charset="0"/>
              <a:buNone/>
            </a:pPr>
            <a:r>
              <a:rPr lang="en-US" altLang="zh-CN" sz="2800" b="1">
                <a:latin typeface="宋体" panose="02010600030101010101" pitchFamily="2" charset="-122"/>
              </a:rPr>
              <a:t>2.</a:t>
            </a:r>
            <a:r>
              <a:rPr lang="zh-CN" altLang="en-US" sz="2800" b="1">
                <a:latin typeface="宋体" panose="02010600030101010101" pitchFamily="2" charset="-122"/>
              </a:rPr>
              <a:t>正确使用便器，避免皮肤损伤。他人帮助使用便器时：屈膝，膝盖分开，腰部抬起，便盆头端放到腰线位置。</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endParaRPr lang="zh-CN" altLang="en-US" sz="3200" b="1">
              <a:latin typeface="宋体" panose="02010600030101010101" pitchFamily="2" charset="-122"/>
            </a:endParaRPr>
          </a:p>
        </p:txBody>
      </p:sp>
      <p:pic>
        <p:nvPicPr>
          <p:cNvPr id="36868" name="图片 5" descr="5">
            <a:extLst>
              <a:ext uri="{FF2B5EF4-FFF2-40B4-BE49-F238E27FC236}">
                <a16:creationId xmlns:a16="http://schemas.microsoft.com/office/drawing/2014/main" id="{E3F48592-D552-F969-6828-5E802B4D3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425" y="5084763"/>
            <a:ext cx="36814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文本框 6">
            <a:extLst>
              <a:ext uri="{FF2B5EF4-FFF2-40B4-BE49-F238E27FC236}">
                <a16:creationId xmlns:a16="http://schemas.microsoft.com/office/drawing/2014/main" id="{600C74E8-EB15-D7BF-A4B5-D0E044234220}"/>
              </a:ext>
            </a:extLst>
          </p:cNvPr>
          <p:cNvSpPr txBox="1">
            <a:spLocks noChangeArrowheads="1"/>
          </p:cNvSpPr>
          <p:nvPr/>
        </p:nvSpPr>
        <p:spPr bwMode="auto">
          <a:xfrm>
            <a:off x="5694363" y="5148263"/>
            <a:ext cx="677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头端</a:t>
            </a:r>
          </a:p>
        </p:txBody>
      </p:sp>
      <p:sp>
        <p:nvSpPr>
          <p:cNvPr id="36870" name="文本框 8">
            <a:extLst>
              <a:ext uri="{FF2B5EF4-FFF2-40B4-BE49-F238E27FC236}">
                <a16:creationId xmlns:a16="http://schemas.microsoft.com/office/drawing/2014/main" id="{9A2B3048-3300-8E1E-6FF2-4BEDB306008C}"/>
              </a:ext>
            </a:extLst>
          </p:cNvPr>
          <p:cNvSpPr txBox="1">
            <a:spLocks noChangeArrowheads="1"/>
          </p:cNvSpPr>
          <p:nvPr/>
        </p:nvSpPr>
        <p:spPr bwMode="auto">
          <a:xfrm>
            <a:off x="8316913" y="6237288"/>
            <a:ext cx="958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足端</a:t>
            </a:r>
          </a:p>
        </p:txBody>
      </p:sp>
      <p:pic>
        <p:nvPicPr>
          <p:cNvPr id="36871" name="图片 9" descr="8">
            <a:extLst>
              <a:ext uri="{FF2B5EF4-FFF2-40B4-BE49-F238E27FC236}">
                <a16:creationId xmlns:a16="http://schemas.microsoft.com/office/drawing/2014/main" id="{2AEE97D2-EB09-A0FD-3685-E2B0CEA2F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8" y="5013325"/>
            <a:ext cx="47371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000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A4C1F19D-7F38-6BBD-51C5-E10343E63617}"/>
              </a:ext>
            </a:extLst>
          </p:cNvPr>
          <p:cNvSpPr>
            <a:spLocks noGrp="1" noChangeArrowheads="1"/>
          </p:cNvSpPr>
          <p:nvPr>
            <p:ph type="title"/>
          </p:nvPr>
        </p:nvSpPr>
        <p:spPr bwMode="auto">
          <a:xfrm>
            <a:off x="1619250" y="908050"/>
            <a:ext cx="626586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zh-CN" altLang="en-US" sz="4000" b="1">
                <a:latin typeface="微软雅黑" panose="020B0503020204020204" pitchFamily="34" charset="-122"/>
                <a:ea typeface="微软雅黑" panose="020B0503020204020204" pitchFamily="34" charset="-122"/>
              </a:rPr>
              <a:t>表情肌康复训练</a:t>
            </a:r>
            <a:r>
              <a:rPr lang="en-US" altLang="zh-CN" sz="4000" b="1">
                <a:latin typeface="微软雅黑" panose="020B0503020204020204" pitchFamily="34" charset="-122"/>
                <a:ea typeface="微软雅黑" panose="020B0503020204020204" pitchFamily="34" charset="-122"/>
              </a:rPr>
              <a:t>6</a:t>
            </a:r>
            <a:r>
              <a:rPr lang="zh-CN" altLang="en-US" sz="4000" b="1">
                <a:latin typeface="微软雅黑" panose="020B0503020204020204" pitchFamily="34" charset="-122"/>
                <a:ea typeface="微软雅黑" panose="020B0503020204020204" pitchFamily="34" charset="-122"/>
              </a:rPr>
              <a:t>种方法</a:t>
            </a:r>
          </a:p>
        </p:txBody>
      </p:sp>
      <p:sp>
        <p:nvSpPr>
          <p:cNvPr id="3" name="内容占位符 2">
            <a:extLst>
              <a:ext uri="{FF2B5EF4-FFF2-40B4-BE49-F238E27FC236}">
                <a16:creationId xmlns:a16="http://schemas.microsoft.com/office/drawing/2014/main" id="{3CB1B1D9-00C8-8EAD-2D76-0995BCEC3F80}"/>
              </a:ext>
            </a:extLst>
          </p:cNvPr>
          <p:cNvSpPr>
            <a:spLocks noGrp="1"/>
          </p:cNvSpPr>
          <p:nvPr>
            <p:ph idx="1"/>
          </p:nvPr>
        </p:nvSpPr>
        <p:spPr>
          <a:xfrm>
            <a:off x="468313" y="1844675"/>
            <a:ext cx="8229600" cy="4525963"/>
          </a:xfrm>
        </p:spPr>
        <p:txBody>
          <a:bodyPr/>
          <a:lstStyle/>
          <a:p>
            <a:pPr eaLnBrk="1" hangingPunct="1">
              <a:buFont typeface="Arial" panose="020B0604020202020204" pitchFamily="34" charset="0"/>
              <a:buNone/>
              <a:defRPr/>
            </a:pPr>
            <a:r>
              <a:rPr lang="en-US" altLang="zh-CN" b="1" dirty="0">
                <a:latin typeface="+mn-ea"/>
              </a:rPr>
              <a:t>1.</a:t>
            </a:r>
            <a:r>
              <a:rPr lang="zh-CN" altLang="en-US" b="1" dirty="0">
                <a:latin typeface="+mn-ea"/>
              </a:rPr>
              <a:t>抬眉训练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2.</a:t>
            </a:r>
            <a:r>
              <a:rPr lang="zh-CN" altLang="en-US" b="1" dirty="0">
                <a:latin typeface="+mn-ea"/>
              </a:rPr>
              <a:t>闭眼训练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3.</a:t>
            </a:r>
            <a:r>
              <a:rPr lang="zh-CN" altLang="en-US" b="1" dirty="0">
                <a:latin typeface="+mn-ea"/>
              </a:rPr>
              <a:t>鼓腮训练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4.</a:t>
            </a:r>
            <a:r>
              <a:rPr lang="zh-CN" altLang="en-US" b="1" dirty="0">
                <a:latin typeface="+mn-ea"/>
              </a:rPr>
              <a:t>努嘴训练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5.</a:t>
            </a:r>
            <a:r>
              <a:rPr lang="zh-CN" altLang="en-US" b="1" dirty="0">
                <a:latin typeface="+mn-ea"/>
              </a:rPr>
              <a:t>示齿训练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6.</a:t>
            </a:r>
            <a:r>
              <a:rPr lang="zh-CN" altLang="en-US" b="1" dirty="0">
                <a:latin typeface="+mn-ea"/>
              </a:rPr>
              <a:t>耸鼻训练</a:t>
            </a:r>
            <a:endParaRPr lang="en-US" altLang="zh-CN" b="1" dirty="0">
              <a:latin typeface="+mn-ea"/>
            </a:endParaRPr>
          </a:p>
        </p:txBody>
      </p:sp>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4">
            <a:extLst>
              <a:ext uri="{FF2B5EF4-FFF2-40B4-BE49-F238E27FC236}">
                <a16:creationId xmlns:a16="http://schemas.microsoft.com/office/drawing/2014/main" id="{5991CDF2-10D1-9BBE-A43F-3B699BE46C4E}"/>
              </a:ext>
            </a:extLst>
          </p:cNvPr>
          <p:cNvSpPr txBox="1">
            <a:spLocks noChangeArrowheads="1"/>
          </p:cNvSpPr>
          <p:nvPr/>
        </p:nvSpPr>
        <p:spPr bwMode="auto">
          <a:xfrm>
            <a:off x="468313" y="1341438"/>
            <a:ext cx="3743325" cy="4894262"/>
          </a:xfrm>
          <a:prstGeom prst="rect">
            <a:avLst/>
          </a:prstGeom>
          <a:noFill/>
          <a:ln w="9525">
            <a:noFill/>
            <a:miter lim="800000"/>
            <a:headEnd/>
            <a:tailEnd/>
          </a:ln>
        </p:spPr>
        <p:txBody>
          <a:bodyPr>
            <a:spAutoFit/>
          </a:bodyPr>
          <a:lstStyle/>
          <a:p>
            <a:pPr algn="ctr">
              <a:defRPr/>
            </a:pPr>
            <a:r>
              <a:rPr lang="zh-CN" altLang="zh-CN" sz="3200" b="1" dirty="0">
                <a:solidFill>
                  <a:srgbClr val="FF0000"/>
                </a:solidFill>
                <a:latin typeface="微软雅黑" pitchFamily="34" charset="-122"/>
                <a:ea typeface="微软雅黑" pitchFamily="34" charset="-122"/>
              </a:rPr>
              <a:t>抬眉训练 </a:t>
            </a:r>
          </a:p>
          <a:p>
            <a:pPr>
              <a:defRPr/>
            </a:pPr>
            <a:endParaRPr lang="en-US" altLang="zh-CN" sz="2000" b="1" dirty="0">
              <a:latin typeface="+mn-ea"/>
              <a:ea typeface="+mn-ea"/>
            </a:endParaRPr>
          </a:p>
          <a:p>
            <a:pPr>
              <a:defRPr/>
            </a:pPr>
            <a:r>
              <a:rPr lang="zh-CN" altLang="zh-CN" sz="2000" b="1" dirty="0">
                <a:latin typeface="+mn-ea"/>
                <a:ea typeface="+mn-ea"/>
              </a:rPr>
              <a:t>抬眉动作的完成主要依靠枕额肌额腹的运动。</a:t>
            </a:r>
          </a:p>
          <a:p>
            <a:pPr>
              <a:defRPr/>
            </a:pPr>
            <a:endParaRPr lang="en-US" altLang="zh-CN" sz="2000" b="1" dirty="0">
              <a:latin typeface="+mn-ea"/>
              <a:ea typeface="+mn-ea"/>
            </a:endParaRPr>
          </a:p>
          <a:p>
            <a:pPr>
              <a:defRPr/>
            </a:pPr>
            <a:r>
              <a:rPr lang="zh-CN" altLang="zh-CN" sz="2000" b="1" dirty="0">
                <a:latin typeface="+mn-ea"/>
                <a:ea typeface="+mn-ea"/>
              </a:rPr>
              <a:t>动作简单</a:t>
            </a:r>
            <a:r>
              <a:rPr lang="en-US" altLang="zh-CN" sz="2000" b="1" dirty="0">
                <a:latin typeface="+mn-ea"/>
                <a:ea typeface="+mn-ea"/>
              </a:rPr>
              <a:t>,</a:t>
            </a:r>
            <a:r>
              <a:rPr lang="zh-CN" altLang="zh-CN" sz="2000" b="1" dirty="0">
                <a:latin typeface="+mn-ea"/>
                <a:ea typeface="+mn-ea"/>
              </a:rPr>
              <a:t>易做</a:t>
            </a:r>
          </a:p>
          <a:p>
            <a:pPr>
              <a:defRPr/>
            </a:pPr>
            <a:endParaRPr lang="en-US" altLang="zh-CN" sz="2000" b="1" dirty="0">
              <a:latin typeface="+mn-ea"/>
              <a:ea typeface="+mn-ea"/>
            </a:endParaRPr>
          </a:p>
          <a:p>
            <a:pPr>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使额头产生抬头纹</a:t>
            </a:r>
            <a:r>
              <a:rPr lang="en-US" altLang="zh-CN" sz="2000" b="1" dirty="0">
                <a:latin typeface="+mn-ea"/>
                <a:ea typeface="+mn-ea"/>
              </a:rPr>
              <a:t>,</a:t>
            </a:r>
            <a:r>
              <a:rPr lang="zh-CN" altLang="zh-CN" sz="2000" b="1" dirty="0">
                <a:latin typeface="+mn-ea"/>
                <a:ea typeface="+mn-ea"/>
              </a:rPr>
              <a:t>上提健侧与患侧的眉目</a:t>
            </a:r>
          </a:p>
          <a:p>
            <a:pPr>
              <a:defRPr/>
            </a:pPr>
            <a:endParaRPr lang="en-US" altLang="zh-CN" sz="2000" b="1" dirty="0">
              <a:latin typeface="+mn-ea"/>
              <a:ea typeface="+mn-ea"/>
            </a:endParaRPr>
          </a:p>
          <a:p>
            <a:pPr>
              <a:defRPr/>
            </a:pPr>
            <a:r>
              <a:rPr lang="zh-CN" altLang="zh-CN" sz="2000" b="1" dirty="0">
                <a:latin typeface="+mn-ea"/>
                <a:ea typeface="+mn-ea"/>
              </a:rPr>
              <a:t>切不要出现嘴角及脸颊的联动活动</a:t>
            </a:r>
          </a:p>
          <a:p>
            <a:pPr>
              <a:defRPr/>
            </a:pPr>
            <a:endParaRPr lang="en-US" altLang="zh-CN" sz="2000" b="1" dirty="0">
              <a:latin typeface="+mn-ea"/>
              <a:ea typeface="+mn-ea"/>
            </a:endParaRPr>
          </a:p>
          <a:p>
            <a:pPr>
              <a:defRPr/>
            </a:pPr>
            <a:r>
              <a:rPr lang="zh-CN" altLang="zh-CN" sz="2000" b="1" dirty="0">
                <a:latin typeface="+mn-ea"/>
                <a:ea typeface="+mn-ea"/>
              </a:rPr>
              <a:t>有助于抬眉运动功能的恢复 </a:t>
            </a:r>
          </a:p>
          <a:p>
            <a:pPr>
              <a:defRPr/>
            </a:pPr>
            <a:endParaRPr lang="zh-CN" altLang="en-US" sz="2000" b="1" dirty="0">
              <a:latin typeface="+mn-ea"/>
              <a:ea typeface="+mn-ea"/>
            </a:endParaRPr>
          </a:p>
        </p:txBody>
      </p:sp>
      <p:pic>
        <p:nvPicPr>
          <p:cNvPr id="38915" name="Picture 5">
            <a:extLst>
              <a:ext uri="{FF2B5EF4-FFF2-40B4-BE49-F238E27FC236}">
                <a16:creationId xmlns:a16="http://schemas.microsoft.com/office/drawing/2014/main" id="{61414A38-06A3-B6FF-8325-23CE4B98E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557338"/>
            <a:ext cx="4103687"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2">
            <a:extLst>
              <a:ext uri="{FF2B5EF4-FFF2-40B4-BE49-F238E27FC236}">
                <a16:creationId xmlns:a16="http://schemas.microsoft.com/office/drawing/2014/main" id="{A3CBDECC-B608-9323-9BD8-6DA25D595858}"/>
              </a:ext>
            </a:extLst>
          </p:cNvPr>
          <p:cNvSpPr txBox="1">
            <a:spLocks noChangeArrowheads="1"/>
          </p:cNvSpPr>
          <p:nvPr/>
        </p:nvSpPr>
        <p:spPr bwMode="auto">
          <a:xfrm>
            <a:off x="395288" y="1374775"/>
            <a:ext cx="3600450" cy="5200650"/>
          </a:xfrm>
          <a:prstGeom prst="rect">
            <a:avLst/>
          </a:prstGeom>
          <a:noFill/>
          <a:ln w="9525">
            <a:noFill/>
            <a:miter lim="800000"/>
            <a:headEnd/>
            <a:tailEnd/>
          </a:ln>
        </p:spPr>
        <p:txBody>
          <a:bodyPr>
            <a:spAutoFit/>
          </a:bodyPr>
          <a:lstStyle/>
          <a:p>
            <a:pPr algn="ctr">
              <a:defRPr/>
            </a:pPr>
            <a:r>
              <a:rPr lang="zh-CN" altLang="zh-CN" sz="3200" b="1" dirty="0">
                <a:solidFill>
                  <a:srgbClr val="FF0000"/>
                </a:solidFill>
                <a:latin typeface="微软雅黑" pitchFamily="34" charset="-122"/>
                <a:ea typeface="微软雅黑" pitchFamily="34" charset="-122"/>
              </a:rPr>
              <a:t>闭眼训练</a:t>
            </a:r>
          </a:p>
          <a:p>
            <a:pPr>
              <a:defRPr/>
            </a:pPr>
            <a:r>
              <a:rPr lang="en-US" altLang="zh-CN" sz="2000" b="1" dirty="0">
                <a:latin typeface="+mn-ea"/>
                <a:ea typeface="+mn-ea"/>
              </a:rPr>
              <a:t> </a:t>
            </a:r>
          </a:p>
          <a:p>
            <a:pPr>
              <a:defRPr/>
            </a:pPr>
            <a:r>
              <a:rPr lang="zh-CN" altLang="zh-CN" sz="2000" b="1" dirty="0">
                <a:latin typeface="+mn-ea"/>
                <a:ea typeface="+mn-ea"/>
              </a:rPr>
              <a:t>闭眼的功能主要依靠眼轮匝肌的运动收缩完成。</a:t>
            </a:r>
          </a:p>
          <a:p>
            <a:pPr>
              <a:defRPr/>
            </a:pPr>
            <a:endParaRPr lang="en-US" altLang="zh-CN" sz="2000" b="1" dirty="0">
              <a:latin typeface="+mn-ea"/>
              <a:ea typeface="+mn-ea"/>
            </a:endParaRPr>
          </a:p>
          <a:p>
            <a:pPr>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训练闭眼时，嘱患者开始时轻轻地闭眼</a:t>
            </a:r>
            <a:r>
              <a:rPr lang="en-US" altLang="zh-CN" sz="2000" b="1" dirty="0">
                <a:latin typeface="+mn-ea"/>
                <a:ea typeface="+mn-ea"/>
              </a:rPr>
              <a:t>,</a:t>
            </a:r>
            <a:r>
              <a:rPr lang="zh-CN" altLang="zh-CN" sz="2000" b="1" dirty="0">
                <a:latin typeface="+mn-ea"/>
                <a:ea typeface="+mn-ea"/>
              </a:rPr>
              <a:t>两眼同时闭合</a:t>
            </a:r>
            <a:r>
              <a:rPr lang="en-US" altLang="zh-CN" sz="2000" b="1" dirty="0">
                <a:latin typeface="+mn-ea"/>
                <a:ea typeface="+mn-ea"/>
              </a:rPr>
              <a:t>10~20</a:t>
            </a:r>
            <a:r>
              <a:rPr lang="zh-CN" altLang="zh-CN" sz="2000" b="1" dirty="0">
                <a:latin typeface="+mn-ea"/>
                <a:ea typeface="+mn-ea"/>
              </a:rPr>
              <a:t>次</a:t>
            </a:r>
          </a:p>
          <a:p>
            <a:pPr>
              <a:defRPr/>
            </a:pPr>
            <a:endParaRPr lang="en-US" altLang="zh-CN" sz="2000" b="1" dirty="0">
              <a:latin typeface="+mn-ea"/>
              <a:ea typeface="+mn-ea"/>
            </a:endParaRPr>
          </a:p>
          <a:p>
            <a:pPr>
              <a:defRPr/>
            </a:pPr>
            <a:r>
              <a:rPr lang="zh-CN" altLang="zh-CN" sz="2000" b="1" dirty="0">
                <a:latin typeface="+mn-ea"/>
                <a:ea typeface="+mn-ea"/>
              </a:rPr>
              <a:t>如不能完全闭合眼睑，露白时可用示指的指腹沿着眶下缘轻轻的按摩一下</a:t>
            </a:r>
            <a:endParaRPr lang="en-US" altLang="zh-CN" sz="2000" b="1" dirty="0">
              <a:latin typeface="+mn-ea"/>
              <a:ea typeface="+mn-ea"/>
            </a:endParaRPr>
          </a:p>
          <a:p>
            <a:pPr>
              <a:defRPr/>
            </a:pPr>
            <a:endParaRPr lang="zh-CN" altLang="zh-CN" sz="2000" b="1" dirty="0">
              <a:latin typeface="+mn-ea"/>
              <a:ea typeface="+mn-ea"/>
            </a:endParaRPr>
          </a:p>
          <a:p>
            <a:pPr>
              <a:defRPr/>
            </a:pPr>
            <a:r>
              <a:rPr lang="zh-CN" altLang="zh-CN" sz="2000" b="1" dirty="0">
                <a:latin typeface="+mn-ea"/>
                <a:ea typeface="+mn-ea"/>
              </a:rPr>
              <a:t>然后再用力闭眼</a:t>
            </a:r>
            <a:r>
              <a:rPr lang="en-US" altLang="zh-CN" sz="2000" b="1" dirty="0">
                <a:latin typeface="+mn-ea"/>
                <a:ea typeface="+mn-ea"/>
              </a:rPr>
              <a:t>10</a:t>
            </a:r>
            <a:r>
              <a:rPr lang="zh-CN" altLang="zh-CN" sz="2000" b="1" dirty="0">
                <a:latin typeface="+mn-ea"/>
                <a:ea typeface="+mn-ea"/>
              </a:rPr>
              <a:t>次，有助于眼睑闭合功能的恢复。 </a:t>
            </a:r>
          </a:p>
          <a:p>
            <a:pPr>
              <a:defRPr/>
            </a:pPr>
            <a:endParaRPr lang="zh-CN" altLang="en-US" sz="2000" b="1" dirty="0">
              <a:latin typeface="+mn-ea"/>
              <a:ea typeface="+mn-ea"/>
            </a:endParaRPr>
          </a:p>
        </p:txBody>
      </p:sp>
      <p:pic>
        <p:nvPicPr>
          <p:cNvPr id="39939" name="Picture 5">
            <a:extLst>
              <a:ext uri="{FF2B5EF4-FFF2-40B4-BE49-F238E27FC236}">
                <a16:creationId xmlns:a16="http://schemas.microsoft.com/office/drawing/2014/main" id="{627C3BD1-A414-646C-742F-04EBB9F32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724025"/>
            <a:ext cx="4103688"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A08096A1-15BC-8B28-E44F-962CCD6AF46C}"/>
              </a:ext>
            </a:extLst>
          </p:cNvPr>
          <p:cNvSpPr>
            <a:spLocks noGrp="1" noChangeArrowheads="1"/>
          </p:cNvSpPr>
          <p:nvPr>
            <p:ph type="ctrTitle"/>
          </p:nvPr>
        </p:nvSpPr>
        <p:spPr bwMode="auto">
          <a:xfrm>
            <a:off x="250825" y="4508500"/>
            <a:ext cx="8497888" cy="1944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zh-CN" altLang="en-US" sz="2000">
                <a:latin typeface="宋体" panose="02010600030101010101" pitchFamily="2" charset="-122"/>
                <a:ea typeface="宋体" panose="02010600030101010101" pitchFamily="2" charset="-122"/>
              </a:rPr>
              <a:t>三叉神经痛是以一侧面部三叉神经分布区内反复发作的阵发性剧烈痛。该病的特点是：在头面部三叉神经分布区域内，发病骤发，骤停、闪电样、刀割样、烧灼样、顽固性、难以忍受的剧烈性疼痛。说话、洗脸、刷牙或微风拂面，甚至走路时都会导致阵发性时的剧烈疼痛。疼痛历时数秒或数分钟，疼痛呈周期性发作。</a:t>
            </a:r>
          </a:p>
        </p:txBody>
      </p:sp>
      <p:sp>
        <p:nvSpPr>
          <p:cNvPr id="3" name="标题 2">
            <a:extLst>
              <a:ext uri="{FF2B5EF4-FFF2-40B4-BE49-F238E27FC236}">
                <a16:creationId xmlns:a16="http://schemas.microsoft.com/office/drawing/2014/main" id="{23C56E84-C10A-F3EC-0B65-C1C27852C5AD}"/>
              </a:ext>
            </a:extLst>
          </p:cNvPr>
          <p:cNvSpPr>
            <a:spLocks noGrp="1"/>
          </p:cNvSpPr>
          <p:nvPr/>
        </p:nvSpPr>
        <p:spPr>
          <a:xfrm>
            <a:off x="395288" y="692150"/>
            <a:ext cx="8229600" cy="1143000"/>
          </a:xfr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eaLnBrk="1" latinLnBrk="1" hangingPunct="1">
              <a:defRPr/>
            </a:pPr>
            <a:r>
              <a:rPr lang="zh-CN" altLang="zh-CN" sz="4000" b="1" kern="0" dirty="0">
                <a:latin typeface="微软雅黑" pitchFamily="34" charset="-122"/>
                <a:ea typeface="微软雅黑" pitchFamily="34" charset="-122"/>
              </a:rPr>
              <a:t>三叉神经痛</a:t>
            </a:r>
          </a:p>
        </p:txBody>
      </p:sp>
      <p:pic>
        <p:nvPicPr>
          <p:cNvPr id="13316" name="图片 1" descr="微信图片_20200812140027">
            <a:extLst>
              <a:ext uri="{FF2B5EF4-FFF2-40B4-BE49-F238E27FC236}">
                <a16:creationId xmlns:a16="http://schemas.microsoft.com/office/drawing/2014/main" id="{E04C4080-A925-89D9-00A9-55B756107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700213"/>
            <a:ext cx="46799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5">
            <a:extLst>
              <a:ext uri="{FF2B5EF4-FFF2-40B4-BE49-F238E27FC236}">
                <a16:creationId xmlns:a16="http://schemas.microsoft.com/office/drawing/2014/main" id="{A1CC0344-B302-2442-30DC-3A7DB2FAF434}"/>
              </a:ext>
            </a:extLst>
          </p:cNvPr>
          <p:cNvSpPr txBox="1">
            <a:spLocks noChangeArrowheads="1"/>
          </p:cNvSpPr>
          <p:nvPr/>
        </p:nvSpPr>
        <p:spPr bwMode="auto">
          <a:xfrm>
            <a:off x="395288" y="1484313"/>
            <a:ext cx="3600450" cy="3632200"/>
          </a:xfrm>
          <a:prstGeom prst="rect">
            <a:avLst/>
          </a:prstGeom>
          <a:noFill/>
          <a:ln w="9525">
            <a:noFill/>
            <a:miter lim="800000"/>
            <a:headEnd/>
            <a:tailEnd/>
          </a:ln>
        </p:spPr>
        <p:txBody>
          <a:bodyPr>
            <a:spAutoFit/>
          </a:bodyPr>
          <a:lstStyle/>
          <a:p>
            <a:pPr algn="ctr">
              <a:defRPr/>
            </a:pPr>
            <a:r>
              <a:rPr lang="zh-CN" altLang="zh-CN" sz="3200" b="1" dirty="0">
                <a:solidFill>
                  <a:srgbClr val="FF0000"/>
                </a:solidFill>
                <a:latin typeface="微软雅黑" pitchFamily="34" charset="-122"/>
                <a:ea typeface="微软雅黑" pitchFamily="34" charset="-122"/>
              </a:rPr>
              <a:t>鼓腮训练 </a:t>
            </a:r>
          </a:p>
          <a:p>
            <a:pPr>
              <a:defRPr/>
            </a:pPr>
            <a:endParaRPr lang="en-US" altLang="zh-CN" sz="2000" b="1" dirty="0">
              <a:latin typeface="+mn-ea"/>
              <a:ea typeface="+mn-ea"/>
            </a:endParaRPr>
          </a:p>
          <a:p>
            <a:pPr>
              <a:defRPr/>
            </a:pPr>
            <a:r>
              <a:rPr lang="zh-CN" altLang="zh-CN" sz="2000" b="1" dirty="0">
                <a:latin typeface="+mn-ea"/>
                <a:ea typeface="+mn-ea"/>
              </a:rPr>
              <a:t>鼓腮训练有助于口轮匝肌及颊肌运动功能的恢复。</a:t>
            </a:r>
          </a:p>
          <a:p>
            <a:pPr>
              <a:defRPr/>
            </a:pPr>
            <a:endParaRPr lang="en-US" altLang="zh-CN" sz="2000" b="1" dirty="0">
              <a:latin typeface="+mn-ea"/>
              <a:ea typeface="+mn-ea"/>
            </a:endParaRPr>
          </a:p>
          <a:p>
            <a:pPr>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像吹气球一样</a:t>
            </a:r>
            <a:r>
              <a:rPr lang="en-US" altLang="zh-CN" sz="2000" b="1" dirty="0">
                <a:latin typeface="+mn-ea"/>
                <a:ea typeface="+mn-ea"/>
              </a:rPr>
              <a:t>,</a:t>
            </a:r>
            <a:r>
              <a:rPr lang="zh-CN" altLang="zh-CN" sz="2000" b="1" dirty="0">
                <a:latin typeface="+mn-ea"/>
                <a:ea typeface="+mn-ea"/>
              </a:rPr>
              <a:t>紧闭口唇</a:t>
            </a:r>
            <a:r>
              <a:rPr lang="en-US" altLang="zh-CN" sz="2000" b="1" dirty="0">
                <a:latin typeface="+mn-ea"/>
                <a:ea typeface="+mn-ea"/>
              </a:rPr>
              <a:t>,</a:t>
            </a:r>
            <a:r>
              <a:rPr lang="zh-CN" altLang="zh-CN" sz="2000" b="1" dirty="0">
                <a:latin typeface="+mn-ea"/>
                <a:ea typeface="+mn-ea"/>
              </a:rPr>
              <a:t>鼓起腮部</a:t>
            </a:r>
          </a:p>
          <a:p>
            <a:pPr>
              <a:defRPr/>
            </a:pPr>
            <a:endParaRPr lang="en-US" altLang="zh-CN" sz="2000" b="1" dirty="0">
              <a:latin typeface="+mn-ea"/>
              <a:ea typeface="+mn-ea"/>
            </a:endParaRPr>
          </a:p>
          <a:p>
            <a:pPr>
              <a:defRPr/>
            </a:pPr>
            <a:r>
              <a:rPr lang="zh-CN" altLang="zh-CN" sz="2000" b="1" dirty="0">
                <a:latin typeface="+mn-ea"/>
                <a:ea typeface="+mn-ea"/>
              </a:rPr>
              <a:t>鼓腮漏气时，用手上下捏住患侧口轮匝肌进行鼓腮训练。</a:t>
            </a:r>
          </a:p>
          <a:p>
            <a:pPr>
              <a:defRPr/>
            </a:pPr>
            <a:endParaRPr lang="zh-CN" altLang="en-US" b="1" dirty="0"/>
          </a:p>
        </p:txBody>
      </p:sp>
      <p:pic>
        <p:nvPicPr>
          <p:cNvPr id="40963" name="Picture 5">
            <a:extLst>
              <a:ext uri="{FF2B5EF4-FFF2-40B4-BE49-F238E27FC236}">
                <a16:creationId xmlns:a16="http://schemas.microsoft.com/office/drawing/2014/main" id="{619AC7C7-807E-5F3A-634F-3C7FF623D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773238"/>
            <a:ext cx="3598862"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2">
            <a:extLst>
              <a:ext uri="{FF2B5EF4-FFF2-40B4-BE49-F238E27FC236}">
                <a16:creationId xmlns:a16="http://schemas.microsoft.com/office/drawing/2014/main" id="{0C55C3E6-42DD-15F6-2AE7-F74CE1FFFAD3}"/>
              </a:ext>
            </a:extLst>
          </p:cNvPr>
          <p:cNvSpPr txBox="1">
            <a:spLocks noChangeArrowheads="1"/>
          </p:cNvSpPr>
          <p:nvPr/>
        </p:nvSpPr>
        <p:spPr bwMode="auto">
          <a:xfrm>
            <a:off x="323850" y="1639888"/>
            <a:ext cx="3527425" cy="5200650"/>
          </a:xfrm>
          <a:prstGeom prst="rect">
            <a:avLst/>
          </a:prstGeom>
          <a:noFill/>
          <a:ln w="9525">
            <a:noFill/>
            <a:miter lim="800000"/>
            <a:headEnd/>
            <a:tailEnd/>
          </a:ln>
        </p:spPr>
        <p:txBody>
          <a:bodyPr>
            <a:spAutoFit/>
          </a:bodyPr>
          <a:lstStyle/>
          <a:p>
            <a:pPr algn="ctr">
              <a:defRPr/>
            </a:pPr>
            <a:r>
              <a:rPr lang="zh-CN" altLang="zh-CN" sz="3200" b="1" dirty="0">
                <a:solidFill>
                  <a:srgbClr val="FF0000"/>
                </a:solidFill>
                <a:latin typeface="微软雅黑" pitchFamily="34" charset="-122"/>
                <a:ea typeface="微软雅黑" pitchFamily="34" charset="-122"/>
              </a:rPr>
              <a:t>努嘴训练 </a:t>
            </a:r>
          </a:p>
          <a:p>
            <a:pPr>
              <a:defRPr/>
            </a:pPr>
            <a:endParaRPr lang="en-US" altLang="zh-CN" sz="2000" b="1" dirty="0">
              <a:latin typeface="+mn-ea"/>
              <a:ea typeface="+mn-ea"/>
            </a:endParaRPr>
          </a:p>
          <a:p>
            <a:pPr>
              <a:defRPr/>
            </a:pPr>
            <a:r>
              <a:rPr lang="zh-CN" altLang="zh-CN" sz="2000" b="1" dirty="0">
                <a:latin typeface="+mn-ea"/>
                <a:ea typeface="+mn-ea"/>
              </a:rPr>
              <a:t>努嘴主要靠口轮匝肌收缩来完成</a:t>
            </a:r>
          </a:p>
          <a:p>
            <a:pPr>
              <a:defRPr/>
            </a:pPr>
            <a:endParaRPr lang="en-US" altLang="zh-CN" sz="2000" b="1" dirty="0">
              <a:latin typeface="+mn-ea"/>
              <a:ea typeface="+mn-ea"/>
            </a:endParaRPr>
          </a:p>
          <a:p>
            <a:pPr>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用力收缩口唇并向前努嘴，努嘴时要用力。</a:t>
            </a:r>
          </a:p>
          <a:p>
            <a:pPr>
              <a:defRPr/>
            </a:pPr>
            <a:endParaRPr lang="en-US" altLang="zh-CN" sz="2000" b="1" dirty="0">
              <a:latin typeface="+mn-ea"/>
              <a:ea typeface="+mn-ea"/>
            </a:endParaRPr>
          </a:p>
          <a:p>
            <a:pPr>
              <a:defRPr/>
            </a:pPr>
            <a:r>
              <a:rPr lang="zh-CN" altLang="zh-CN" sz="2000" b="1" dirty="0">
                <a:latin typeface="+mn-ea"/>
                <a:ea typeface="+mn-ea"/>
              </a:rPr>
              <a:t>口轮匝肌恢复后，患者能够鼓腮，刷牙漏水或进食流口水的症状随之消失。</a:t>
            </a:r>
          </a:p>
          <a:p>
            <a:pPr>
              <a:defRPr/>
            </a:pPr>
            <a:endParaRPr lang="en-US" altLang="zh-CN" sz="2000" b="1" dirty="0">
              <a:latin typeface="+mn-ea"/>
              <a:ea typeface="+mn-ea"/>
            </a:endParaRPr>
          </a:p>
          <a:p>
            <a:pPr>
              <a:defRPr/>
            </a:pPr>
            <a:r>
              <a:rPr lang="zh-CN" altLang="zh-CN" sz="2000" b="1" dirty="0">
                <a:latin typeface="+mn-ea"/>
                <a:ea typeface="+mn-ea"/>
              </a:rPr>
              <a:t>训练努嘴时同时训练了提上唇肌、下唇方肌及颏肌的运动功能。 </a:t>
            </a:r>
          </a:p>
          <a:p>
            <a:pPr>
              <a:defRPr/>
            </a:pPr>
            <a:endParaRPr lang="zh-CN" altLang="en-US" sz="2000" dirty="0">
              <a:latin typeface="+mn-ea"/>
              <a:ea typeface="+mn-ea"/>
            </a:endParaRPr>
          </a:p>
        </p:txBody>
      </p:sp>
      <p:pic>
        <p:nvPicPr>
          <p:cNvPr id="41987" name="Picture 5">
            <a:extLst>
              <a:ext uri="{FF2B5EF4-FFF2-40B4-BE49-F238E27FC236}">
                <a16:creationId xmlns:a16="http://schemas.microsoft.com/office/drawing/2014/main" id="{F403DEFC-2057-6CBB-4BD6-2D17B1FEC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989138"/>
            <a:ext cx="38163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2">
            <a:extLst>
              <a:ext uri="{FF2B5EF4-FFF2-40B4-BE49-F238E27FC236}">
                <a16:creationId xmlns:a16="http://schemas.microsoft.com/office/drawing/2014/main" id="{08EDDD74-B6ED-4B15-F80C-4C2D8157E997}"/>
              </a:ext>
            </a:extLst>
          </p:cNvPr>
          <p:cNvSpPr txBox="1">
            <a:spLocks noChangeArrowheads="1"/>
          </p:cNvSpPr>
          <p:nvPr/>
        </p:nvSpPr>
        <p:spPr bwMode="auto">
          <a:xfrm>
            <a:off x="395288" y="1412875"/>
            <a:ext cx="3529012" cy="4554538"/>
          </a:xfrm>
          <a:prstGeom prst="rect">
            <a:avLst/>
          </a:prstGeom>
          <a:noFill/>
          <a:ln w="9525">
            <a:noFill/>
            <a:miter lim="800000"/>
            <a:headEnd/>
            <a:tailEnd/>
          </a:ln>
        </p:spPr>
        <p:txBody>
          <a:bodyPr>
            <a:spAutoFit/>
          </a:bodyPr>
          <a:lstStyle/>
          <a:p>
            <a:pPr algn="ctr">
              <a:defRPr/>
            </a:pPr>
            <a:r>
              <a:rPr lang="zh-CN" altLang="zh-CN" sz="3200" b="1" dirty="0">
                <a:solidFill>
                  <a:srgbClr val="FF0000"/>
                </a:solidFill>
                <a:latin typeface="微软雅黑" pitchFamily="34" charset="-122"/>
                <a:ea typeface="微软雅黑" pitchFamily="34" charset="-122"/>
              </a:rPr>
              <a:t>示齿训练 </a:t>
            </a:r>
          </a:p>
          <a:p>
            <a:pPr>
              <a:defRPr/>
            </a:pPr>
            <a:endParaRPr lang="en-US" altLang="zh-CN" sz="2000" b="1" dirty="0">
              <a:latin typeface="+mn-ea"/>
              <a:ea typeface="+mn-ea"/>
            </a:endParaRPr>
          </a:p>
          <a:p>
            <a:pPr>
              <a:defRPr/>
            </a:pPr>
            <a:r>
              <a:rPr lang="zh-CN" altLang="zh-CN" sz="2000" b="1" dirty="0">
                <a:latin typeface="+mn-ea"/>
                <a:ea typeface="+mn-ea"/>
              </a:rPr>
              <a:t>示齿动作主要靠颧大、小肌、提口角肌及笑肌的收缩来完成。</a:t>
            </a:r>
          </a:p>
          <a:p>
            <a:pPr>
              <a:defRPr/>
            </a:pPr>
            <a:endParaRPr lang="en-US" altLang="zh-CN" sz="2000" b="1" dirty="0">
              <a:latin typeface="+mn-ea"/>
              <a:ea typeface="+mn-ea"/>
            </a:endParaRPr>
          </a:p>
          <a:p>
            <a:pPr>
              <a:defRPr/>
            </a:pPr>
            <a:r>
              <a:rPr lang="zh-CN" altLang="zh-CN" sz="2000" b="1" dirty="0">
                <a:latin typeface="+mn-ea"/>
                <a:ea typeface="+mn-ea"/>
              </a:rPr>
              <a:t>而这四块肌肉的运动功能障碍是引起口角歪斜的主要原因。</a:t>
            </a:r>
          </a:p>
          <a:p>
            <a:pPr>
              <a:defRPr/>
            </a:pPr>
            <a:endParaRPr lang="en-US" altLang="zh-CN" sz="2000" b="1" dirty="0">
              <a:latin typeface="+mn-ea"/>
              <a:ea typeface="+mn-ea"/>
            </a:endParaRPr>
          </a:p>
          <a:p>
            <a:pPr>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做呲牙动作</a:t>
            </a:r>
            <a:r>
              <a:rPr lang="en-US" altLang="zh-CN" sz="2000" b="1" dirty="0">
                <a:latin typeface="+mn-ea"/>
                <a:ea typeface="+mn-ea"/>
              </a:rPr>
              <a:t>,</a:t>
            </a:r>
            <a:r>
              <a:rPr lang="zh-CN" altLang="zh-CN" sz="2000" b="1" dirty="0">
                <a:latin typeface="+mn-ea"/>
                <a:ea typeface="+mn-ea"/>
              </a:rPr>
              <a:t>上下牙齿紧闭</a:t>
            </a:r>
            <a:r>
              <a:rPr lang="en-US" altLang="zh-CN" sz="2000" b="1" dirty="0">
                <a:latin typeface="+mn-ea"/>
                <a:ea typeface="+mn-ea"/>
              </a:rPr>
              <a:t>,</a:t>
            </a:r>
            <a:r>
              <a:rPr lang="zh-CN" altLang="zh-CN" sz="2000" b="1" dirty="0">
                <a:latin typeface="+mn-ea"/>
                <a:ea typeface="+mn-ea"/>
              </a:rPr>
              <a:t>口角向两侧同时运动</a:t>
            </a:r>
          </a:p>
          <a:p>
            <a:pPr>
              <a:defRPr/>
            </a:pPr>
            <a:endParaRPr lang="en-US" altLang="zh-CN" sz="2000" b="1" dirty="0">
              <a:latin typeface="+mn-ea"/>
              <a:ea typeface="+mn-ea"/>
            </a:endParaRPr>
          </a:p>
          <a:p>
            <a:pPr>
              <a:defRPr/>
            </a:pPr>
            <a:r>
              <a:rPr lang="zh-CN" altLang="zh-CN" sz="2000" b="1" dirty="0">
                <a:latin typeface="+mn-ea"/>
                <a:ea typeface="+mn-ea"/>
              </a:rPr>
              <a:t>避免只向一侧用力练成一种习惯性的口角偏斜运动。 </a:t>
            </a:r>
          </a:p>
          <a:p>
            <a:pPr>
              <a:defRPr/>
            </a:pPr>
            <a:endParaRPr lang="zh-CN" altLang="en-US" dirty="0"/>
          </a:p>
        </p:txBody>
      </p:sp>
      <p:pic>
        <p:nvPicPr>
          <p:cNvPr id="43011" name="Picture 6">
            <a:extLst>
              <a:ext uri="{FF2B5EF4-FFF2-40B4-BE49-F238E27FC236}">
                <a16:creationId xmlns:a16="http://schemas.microsoft.com/office/drawing/2014/main" id="{54700074-A799-79D1-C3A4-DD32F1A43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700213"/>
            <a:ext cx="4032250"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2">
            <a:extLst>
              <a:ext uri="{FF2B5EF4-FFF2-40B4-BE49-F238E27FC236}">
                <a16:creationId xmlns:a16="http://schemas.microsoft.com/office/drawing/2014/main" id="{A85F8090-64E3-A613-2F2B-21F9E3EFCA19}"/>
              </a:ext>
            </a:extLst>
          </p:cNvPr>
          <p:cNvSpPr txBox="1">
            <a:spLocks noChangeArrowheads="1"/>
          </p:cNvSpPr>
          <p:nvPr/>
        </p:nvSpPr>
        <p:spPr bwMode="auto">
          <a:xfrm>
            <a:off x="395288" y="1463675"/>
            <a:ext cx="3313112" cy="4094163"/>
          </a:xfrm>
          <a:prstGeom prst="rect">
            <a:avLst/>
          </a:prstGeom>
          <a:noFill/>
          <a:ln w="9525">
            <a:noFill/>
            <a:miter lim="800000"/>
            <a:headEnd/>
            <a:tailEnd/>
          </a:ln>
        </p:spPr>
        <p:txBody>
          <a:bodyPr>
            <a:spAutoFit/>
          </a:bodyPr>
          <a:lstStyle/>
          <a:p>
            <a:pPr>
              <a:defRPr/>
            </a:pPr>
            <a:r>
              <a:rPr lang="en-US" altLang="zh-CN" sz="4000" b="1" dirty="0">
                <a:solidFill>
                  <a:srgbClr val="FF0000"/>
                </a:solidFill>
                <a:latin typeface="隶书" pitchFamily="49" charset="-122"/>
                <a:ea typeface="隶书" pitchFamily="49" charset="-122"/>
              </a:rPr>
              <a:t>  </a:t>
            </a:r>
            <a:r>
              <a:rPr lang="zh-CN" altLang="zh-CN" sz="3200" b="1" dirty="0">
                <a:solidFill>
                  <a:srgbClr val="FF0000"/>
                </a:solidFill>
                <a:latin typeface="微软雅黑" pitchFamily="34" charset="-122"/>
                <a:ea typeface="微软雅黑" pitchFamily="34" charset="-122"/>
              </a:rPr>
              <a:t>耸鼻训练 </a:t>
            </a:r>
          </a:p>
          <a:p>
            <a:pPr>
              <a:defRPr/>
            </a:pPr>
            <a:endParaRPr lang="en-US" altLang="zh-CN" sz="2000" b="1" dirty="0">
              <a:latin typeface="+mn-ea"/>
              <a:ea typeface="+mn-ea"/>
            </a:endParaRPr>
          </a:p>
          <a:p>
            <a:pPr>
              <a:defRPr/>
            </a:pPr>
            <a:r>
              <a:rPr lang="zh-CN" altLang="zh-CN" sz="2000" b="1" dirty="0">
                <a:latin typeface="+mn-ea"/>
                <a:ea typeface="+mn-ea"/>
              </a:rPr>
              <a:t>耸鼻运动主要靠提上唇肌及压鼻肌的运动收缩来完成。</a:t>
            </a:r>
          </a:p>
          <a:p>
            <a:pPr>
              <a:defRPr/>
            </a:pPr>
            <a:endParaRPr lang="en-US" altLang="zh-CN" sz="2000" b="1" dirty="0">
              <a:latin typeface="+mn-ea"/>
              <a:ea typeface="+mn-ea"/>
            </a:endParaRPr>
          </a:p>
          <a:p>
            <a:pPr>
              <a:defRPr/>
            </a:pPr>
            <a:r>
              <a:rPr lang="zh-CN" altLang="zh-CN" sz="2000" b="1" dirty="0">
                <a:latin typeface="+mn-ea"/>
                <a:ea typeface="+mn-ea"/>
              </a:rPr>
              <a:t>耸鼻训练可促进压鼻肌、提上唇肌的运动功能恢复。</a:t>
            </a:r>
          </a:p>
          <a:p>
            <a:pPr>
              <a:defRPr/>
            </a:pPr>
            <a:endParaRPr lang="en-US" altLang="zh-CN" sz="2000" b="1" dirty="0">
              <a:latin typeface="+mn-ea"/>
              <a:ea typeface="+mn-ea"/>
            </a:endParaRPr>
          </a:p>
          <a:p>
            <a:pPr>
              <a:defRPr/>
            </a:pPr>
            <a:r>
              <a:rPr lang="zh-CN" altLang="zh-CN" sz="2000" b="1" dirty="0">
                <a:latin typeface="+mn-ea"/>
                <a:ea typeface="+mn-ea"/>
              </a:rPr>
              <a:t>有少数患者不会耸鼻运动，在训练时应注意往鼻子方向用力。</a:t>
            </a:r>
          </a:p>
          <a:p>
            <a:pPr>
              <a:defRPr/>
            </a:pPr>
            <a:endParaRPr lang="zh-CN" altLang="en-US" sz="2000" dirty="0">
              <a:latin typeface="+mn-ea"/>
              <a:ea typeface="+mn-ea"/>
            </a:endParaRPr>
          </a:p>
        </p:txBody>
      </p:sp>
      <p:pic>
        <p:nvPicPr>
          <p:cNvPr id="44035" name="Picture 5">
            <a:extLst>
              <a:ext uri="{FF2B5EF4-FFF2-40B4-BE49-F238E27FC236}">
                <a16:creationId xmlns:a16="http://schemas.microsoft.com/office/drawing/2014/main" id="{4EFD9874-B094-37F2-7D80-4B51E3521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557338"/>
            <a:ext cx="37433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7E0F5E24-EDA9-0DAF-A8F0-50BA2869A09D}"/>
              </a:ext>
            </a:extLst>
          </p:cNvPr>
          <p:cNvSpPr>
            <a:spLocks noGrp="1"/>
          </p:cNvSpPr>
          <p:nvPr>
            <p:ph type="ctrTitle"/>
          </p:nvPr>
        </p:nvSpPr>
        <p:spPr bwMode="auto">
          <a:xfrm>
            <a:off x="571500" y="857250"/>
            <a:ext cx="7772400" cy="50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a:solidFill>
                  <a:srgbClr val="FF0000"/>
                </a:solidFill>
                <a:latin typeface="微软雅黑" panose="020B0503020204020204" pitchFamily="34" charset="-122"/>
                <a:ea typeface="微软雅黑" panose="020B0503020204020204" pitchFamily="34" charset="-122"/>
              </a:rPr>
              <a:t>办理出院手续</a:t>
            </a:r>
          </a:p>
        </p:txBody>
      </p:sp>
      <p:sp>
        <p:nvSpPr>
          <p:cNvPr id="3" name="副标题 2">
            <a:extLst>
              <a:ext uri="{FF2B5EF4-FFF2-40B4-BE49-F238E27FC236}">
                <a16:creationId xmlns:a16="http://schemas.microsoft.com/office/drawing/2014/main" id="{7A49CCA1-8B20-2B3B-66A8-0CA65375B8CF}"/>
              </a:ext>
            </a:extLst>
          </p:cNvPr>
          <p:cNvSpPr>
            <a:spLocks noGrp="1"/>
          </p:cNvSpPr>
          <p:nvPr>
            <p:ph type="subTitle" idx="1"/>
          </p:nvPr>
        </p:nvSpPr>
        <p:spPr>
          <a:xfrm>
            <a:off x="142875" y="1500188"/>
            <a:ext cx="9001125" cy="2286000"/>
          </a:xfrm>
        </p:spPr>
        <p:txBody>
          <a:bodyPr/>
          <a:lstStyle/>
          <a:p>
            <a:pPr>
              <a:defRPr/>
            </a:pPr>
            <a:r>
              <a:rPr lang="zh-CN" altLang="en-US" sz="2800" u="sng" dirty="0">
                <a:latin typeface="+mn-ea"/>
                <a:ea typeface="+mn-ea"/>
              </a:rPr>
              <a:t>出院当天管床医生开据出院诊断证明书交于患者</a:t>
            </a:r>
            <a:endParaRPr lang="en-US" altLang="zh-CN" sz="2800" u="sng" dirty="0">
              <a:latin typeface="+mn-ea"/>
              <a:ea typeface="+mn-ea"/>
            </a:endParaRPr>
          </a:p>
          <a:p>
            <a:pPr algn="l">
              <a:defRPr/>
            </a:pPr>
            <a:endParaRPr lang="en-US" altLang="zh-CN" sz="2800" dirty="0">
              <a:latin typeface="+mn-ea"/>
              <a:ea typeface="+mn-ea"/>
            </a:endParaRPr>
          </a:p>
          <a:p>
            <a:pPr algn="l">
              <a:defRPr/>
            </a:pPr>
            <a:r>
              <a:rPr lang="en-US" altLang="zh-CN" sz="2800" dirty="0">
                <a:latin typeface="+mn-ea"/>
                <a:ea typeface="+mn-ea"/>
              </a:rPr>
              <a:t>1</a:t>
            </a:r>
            <a:r>
              <a:rPr lang="zh-CN" altLang="en-US" sz="2800" dirty="0">
                <a:latin typeface="+mn-ea"/>
                <a:ea typeface="+mn-ea"/>
              </a:rPr>
              <a:t>、</a:t>
            </a:r>
            <a:r>
              <a:rPr lang="zh-CN" altLang="en-US" sz="2800" dirty="0">
                <a:effectLst>
                  <a:outerShdw blurRad="38100" dist="38100" dir="2700000" algn="tl">
                    <a:srgbClr val="000000">
                      <a:alpha val="43137"/>
                    </a:srgbClr>
                  </a:outerShdw>
                </a:effectLst>
                <a:latin typeface="+mn-ea"/>
                <a:ea typeface="+mn-ea"/>
              </a:rPr>
              <a:t>北京市医保患者</a:t>
            </a:r>
            <a:r>
              <a:rPr lang="en-US" altLang="zh-CN" sz="2800" dirty="0">
                <a:latin typeface="+mn-ea"/>
                <a:ea typeface="+mn-ea"/>
              </a:rPr>
              <a:t>:</a:t>
            </a:r>
            <a:r>
              <a:rPr lang="zh-CN" altLang="en-US" sz="2800" dirty="0">
                <a:latin typeface="+mn-ea"/>
                <a:ea typeface="+mn-ea"/>
              </a:rPr>
              <a:t>出院</a:t>
            </a:r>
            <a:r>
              <a:rPr lang="en-US" altLang="zh-CN" sz="2800" dirty="0">
                <a:latin typeface="+mn-ea"/>
                <a:ea typeface="+mn-ea"/>
              </a:rPr>
              <a:t>5</a:t>
            </a:r>
            <a:r>
              <a:rPr lang="zh-CN" altLang="en-US" sz="2800" dirty="0">
                <a:latin typeface="+mn-ea"/>
                <a:ea typeface="+mn-ea"/>
              </a:rPr>
              <a:t>个工作日后或收到短信通知后</a:t>
            </a:r>
            <a:r>
              <a:rPr lang="en-US" altLang="zh-CN" sz="2800" dirty="0">
                <a:latin typeface="+mn-ea"/>
                <a:ea typeface="+mn-ea"/>
              </a:rPr>
              <a:t> </a:t>
            </a:r>
            <a:r>
              <a:rPr lang="zh-CN" altLang="en-US" sz="2800" dirty="0">
                <a:latin typeface="+mn-ea"/>
                <a:ea typeface="+mn-ea"/>
              </a:rPr>
              <a:t>携带押金条到出院处办理</a:t>
            </a:r>
            <a:r>
              <a:rPr lang="en-US" altLang="zh-CN" sz="2800" dirty="0">
                <a:latin typeface="+mn-ea"/>
                <a:ea typeface="+mn-ea"/>
              </a:rPr>
              <a:t>.</a:t>
            </a:r>
          </a:p>
          <a:p>
            <a:pPr algn="l">
              <a:defRPr/>
            </a:pPr>
            <a:r>
              <a:rPr lang="en-US" altLang="zh-CN" sz="2800" dirty="0">
                <a:latin typeface="+mn-ea"/>
                <a:ea typeface="+mn-ea"/>
              </a:rPr>
              <a:t>2</a:t>
            </a:r>
            <a:r>
              <a:rPr lang="zh-CN" altLang="en-US" sz="2800" dirty="0">
                <a:latin typeface="+mn-ea"/>
                <a:ea typeface="+mn-ea"/>
              </a:rPr>
              <a:t>、</a:t>
            </a:r>
            <a:r>
              <a:rPr lang="zh-CN" altLang="en-US" sz="2800" dirty="0">
                <a:effectLst>
                  <a:outerShdw blurRad="38100" dist="38100" dir="2700000" algn="tl">
                    <a:srgbClr val="000000">
                      <a:alpha val="43137"/>
                    </a:srgbClr>
                  </a:outerShdw>
                </a:effectLst>
                <a:latin typeface="+mn-ea"/>
                <a:ea typeface="+mn-ea"/>
              </a:rPr>
              <a:t>自费、公费、新农合患者</a:t>
            </a:r>
            <a:r>
              <a:rPr lang="en-US" altLang="zh-CN" sz="2800" dirty="0">
                <a:latin typeface="+mn-ea"/>
                <a:ea typeface="+mn-ea"/>
              </a:rPr>
              <a:t>:</a:t>
            </a:r>
            <a:r>
              <a:rPr lang="zh-CN" altLang="en-US" sz="2800" dirty="0">
                <a:latin typeface="+mn-ea"/>
                <a:ea typeface="+mn-ea"/>
              </a:rPr>
              <a:t>等护士通知后携带押金条到出院处办理</a:t>
            </a:r>
            <a:r>
              <a:rPr lang="en-US" altLang="zh-CN" sz="2800" dirty="0">
                <a:latin typeface="+mn-ea"/>
                <a:ea typeface="+mn-ea"/>
              </a:rPr>
              <a:t>.</a:t>
            </a:r>
          </a:p>
          <a:p>
            <a:pPr algn="l">
              <a:defRPr/>
            </a:pPr>
            <a:r>
              <a:rPr lang="en-US" altLang="zh-CN" sz="2800" dirty="0">
                <a:latin typeface="+mn-ea"/>
                <a:ea typeface="+mn-ea"/>
              </a:rPr>
              <a:t>3</a:t>
            </a:r>
            <a:r>
              <a:rPr lang="zh-CN" altLang="en-US" sz="2800" dirty="0">
                <a:latin typeface="+mn-ea"/>
                <a:ea typeface="+mn-ea"/>
              </a:rPr>
              <a:t>、</a:t>
            </a:r>
            <a:r>
              <a:rPr lang="zh-CN" altLang="en-US" sz="2800" dirty="0">
                <a:effectLst>
                  <a:outerShdw blurRad="38100" dist="38100" dir="2700000" algn="tl">
                    <a:srgbClr val="000000">
                      <a:alpha val="43137"/>
                    </a:srgbClr>
                  </a:outerShdw>
                </a:effectLst>
                <a:latin typeface="+mn-ea"/>
                <a:ea typeface="+mn-ea"/>
              </a:rPr>
              <a:t>异地医保患者（住院时医保卡押在住院处）</a:t>
            </a:r>
            <a:r>
              <a:rPr lang="zh-CN" altLang="en-US" sz="2800" dirty="0">
                <a:latin typeface="+mn-ea"/>
                <a:ea typeface="+mn-ea"/>
              </a:rPr>
              <a:t>：出院当天收到短信通知后携带押金条到出院处办理</a:t>
            </a:r>
            <a:r>
              <a:rPr lang="en-US" altLang="zh-CN" sz="2800" dirty="0">
                <a:latin typeface="+mn-ea"/>
                <a:ea typeface="+mn-ea"/>
              </a:rPr>
              <a:t>.</a:t>
            </a:r>
          </a:p>
          <a:p>
            <a:pPr algn="l">
              <a:defRPr/>
            </a:pPr>
            <a:r>
              <a:rPr lang="zh-CN" altLang="en-US" sz="2800" dirty="0">
                <a:latin typeface="+mn-ea"/>
                <a:ea typeface="+mn-ea"/>
              </a:rPr>
              <a:t>（如您为周六日出院，请于下周一</a:t>
            </a:r>
            <a:r>
              <a:rPr lang="en-US" altLang="zh-CN" sz="2800" dirty="0">
                <a:latin typeface="+mn-ea"/>
                <a:ea typeface="+mn-ea"/>
              </a:rPr>
              <a:t>14</a:t>
            </a:r>
            <a:r>
              <a:rPr lang="zh-CN" altLang="en-US" sz="2800" dirty="0">
                <a:latin typeface="+mn-ea"/>
                <a:ea typeface="+mn-ea"/>
              </a:rPr>
              <a:t>：</a:t>
            </a:r>
            <a:r>
              <a:rPr lang="en-US" altLang="zh-CN" sz="2800" dirty="0">
                <a:latin typeface="+mn-ea"/>
                <a:ea typeface="+mn-ea"/>
              </a:rPr>
              <a:t>00</a:t>
            </a:r>
            <a:r>
              <a:rPr lang="zh-CN" altLang="en-US" sz="2800" dirty="0">
                <a:latin typeface="+mn-ea"/>
                <a:ea typeface="+mn-ea"/>
              </a:rPr>
              <a:t>后携带押金条到出院处办理）</a:t>
            </a:r>
          </a:p>
        </p:txBody>
      </p:sp>
      <p:sp>
        <p:nvSpPr>
          <p:cNvPr id="4" name="五角星 3">
            <a:extLst>
              <a:ext uri="{FF2B5EF4-FFF2-40B4-BE49-F238E27FC236}">
                <a16:creationId xmlns:a16="http://schemas.microsoft.com/office/drawing/2014/main" id="{8CFC4361-0261-42DD-85BF-A37C493DC863}"/>
              </a:ext>
            </a:extLst>
          </p:cNvPr>
          <p:cNvSpPr/>
          <p:nvPr/>
        </p:nvSpPr>
        <p:spPr>
          <a:xfrm>
            <a:off x="571500" y="1571625"/>
            <a:ext cx="285750" cy="28575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4D396B2D-478E-9694-9DD7-6D0C403881A6}"/>
              </a:ext>
            </a:extLst>
          </p:cNvPr>
          <p:cNvSpPr>
            <a:spLocks noGrp="1"/>
          </p:cNvSpPr>
          <p:nvPr>
            <p:ph type="ctrTitle"/>
          </p:nvPr>
        </p:nvSpPr>
        <p:spPr bwMode="auto">
          <a:xfrm>
            <a:off x="571500" y="857250"/>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a:solidFill>
                  <a:srgbClr val="FF0000"/>
                </a:solidFill>
                <a:latin typeface="微软雅黑" panose="020B0503020204020204" pitchFamily="34" charset="-122"/>
                <a:ea typeface="微软雅黑" panose="020B0503020204020204" pitchFamily="34" charset="-122"/>
              </a:rPr>
              <a:t>如需复印病历</a:t>
            </a:r>
          </a:p>
        </p:txBody>
      </p:sp>
      <p:sp>
        <p:nvSpPr>
          <p:cNvPr id="3" name="副标题 2">
            <a:extLst>
              <a:ext uri="{FF2B5EF4-FFF2-40B4-BE49-F238E27FC236}">
                <a16:creationId xmlns:a16="http://schemas.microsoft.com/office/drawing/2014/main" id="{BED84068-6278-9F17-FBC7-0ED04D47E9CF}"/>
              </a:ext>
            </a:extLst>
          </p:cNvPr>
          <p:cNvSpPr>
            <a:spLocks noGrp="1"/>
          </p:cNvSpPr>
          <p:nvPr>
            <p:ph type="subTitle" idx="1"/>
          </p:nvPr>
        </p:nvSpPr>
        <p:spPr>
          <a:xfrm>
            <a:off x="500063" y="1643063"/>
            <a:ext cx="8215312" cy="1752600"/>
          </a:xfrm>
        </p:spPr>
        <p:txBody>
          <a:bodyPr/>
          <a:lstStyle/>
          <a:p>
            <a:pPr algn="l">
              <a:defRPr/>
            </a:pPr>
            <a:r>
              <a:rPr lang="zh-CN" altLang="en-US" sz="2800" dirty="0">
                <a:latin typeface="+mn-ea"/>
                <a:ea typeface="+mn-ea"/>
              </a:rPr>
              <a:t>请携带：</a:t>
            </a:r>
            <a:endParaRPr lang="en-US" altLang="zh-CN" sz="2800" dirty="0">
              <a:latin typeface="+mn-ea"/>
              <a:ea typeface="+mn-ea"/>
            </a:endParaRPr>
          </a:p>
          <a:p>
            <a:pPr algn="l">
              <a:buFont typeface="Wingdings" pitchFamily="2" charset="2"/>
              <a:buChar char="Ø"/>
              <a:defRPr/>
            </a:pPr>
            <a:r>
              <a:rPr lang="zh-CN" altLang="en-US" sz="2800" dirty="0">
                <a:latin typeface="+mn-ea"/>
                <a:ea typeface="+mn-ea"/>
              </a:rPr>
              <a:t>患者身份证、</a:t>
            </a:r>
            <a:endParaRPr lang="en-US" altLang="zh-CN" sz="2800" dirty="0">
              <a:latin typeface="+mn-ea"/>
              <a:ea typeface="+mn-ea"/>
            </a:endParaRPr>
          </a:p>
          <a:p>
            <a:pPr algn="l">
              <a:buFont typeface="Wingdings" pitchFamily="2" charset="2"/>
              <a:buChar char="Ø"/>
              <a:defRPr/>
            </a:pPr>
            <a:r>
              <a:rPr lang="zh-CN" altLang="en-US" sz="2800" dirty="0">
                <a:latin typeface="+mn-ea"/>
                <a:ea typeface="+mn-ea"/>
              </a:rPr>
              <a:t>办理人身份证、</a:t>
            </a:r>
            <a:endParaRPr lang="en-US" altLang="zh-CN" sz="2800" dirty="0">
              <a:latin typeface="+mn-ea"/>
              <a:ea typeface="+mn-ea"/>
            </a:endParaRPr>
          </a:p>
          <a:p>
            <a:pPr algn="l">
              <a:buFont typeface="Wingdings" pitchFamily="2" charset="2"/>
              <a:buChar char="Ø"/>
              <a:defRPr/>
            </a:pPr>
            <a:r>
              <a:rPr lang="zh-CN" altLang="en-US" sz="2800" dirty="0">
                <a:latin typeface="+mn-ea"/>
                <a:ea typeface="+mn-ea"/>
              </a:rPr>
              <a:t>现金、</a:t>
            </a:r>
            <a:endParaRPr lang="en-US" altLang="zh-CN" sz="2800" dirty="0">
              <a:latin typeface="+mn-ea"/>
              <a:ea typeface="+mn-ea"/>
            </a:endParaRPr>
          </a:p>
          <a:p>
            <a:pPr algn="l">
              <a:defRPr/>
            </a:pPr>
            <a:r>
              <a:rPr lang="zh-CN" altLang="en-US" sz="2800" dirty="0">
                <a:latin typeface="+mn-ea"/>
                <a:ea typeface="+mn-ea"/>
              </a:rPr>
              <a:t>到病案室（门诊地下一层）办理病例复印登记手续</a:t>
            </a:r>
            <a:endParaRPr lang="en-US" altLang="zh-CN" sz="2800" dirty="0">
              <a:latin typeface="+mn-ea"/>
              <a:ea typeface="+mn-ea"/>
            </a:endParaRPr>
          </a:p>
          <a:p>
            <a:pPr algn="l">
              <a:defRPr/>
            </a:pPr>
            <a:r>
              <a:rPr lang="zh-CN" altLang="en-US" sz="2800" dirty="0">
                <a:latin typeface="+mn-ea"/>
                <a:ea typeface="+mn-ea"/>
              </a:rPr>
              <a:t>  </a:t>
            </a:r>
            <a:endParaRPr lang="en-US" altLang="zh-CN" sz="2800" dirty="0">
              <a:latin typeface="+mn-ea"/>
              <a:ea typeface="+mn-ea"/>
            </a:endParaRPr>
          </a:p>
          <a:p>
            <a:pPr algn="l">
              <a:defRPr/>
            </a:pPr>
            <a:r>
              <a:rPr lang="en-US" altLang="zh-CN" sz="2800" dirty="0">
                <a:effectLst>
                  <a:outerShdw blurRad="38100" dist="38100" dir="2700000" algn="tl">
                    <a:srgbClr val="000000">
                      <a:alpha val="43137"/>
                    </a:srgbClr>
                  </a:outerShdw>
                </a:effectLst>
                <a:latin typeface="+mn-ea"/>
                <a:ea typeface="+mn-ea"/>
              </a:rPr>
              <a:t>  </a:t>
            </a:r>
            <a:r>
              <a:rPr lang="zh-CN" altLang="en-US" sz="2800" dirty="0">
                <a:effectLst>
                  <a:outerShdw blurRad="38100" dist="38100" dir="2700000" algn="tl">
                    <a:srgbClr val="000000">
                      <a:alpha val="43137"/>
                    </a:srgbClr>
                  </a:outerShdw>
                </a:effectLst>
                <a:latin typeface="+mn-ea"/>
                <a:ea typeface="+mn-ea"/>
              </a:rPr>
              <a:t>注：北京市医保患者请于出院</a:t>
            </a:r>
            <a:r>
              <a:rPr lang="en-US" altLang="zh-CN" sz="2800" dirty="0">
                <a:effectLst>
                  <a:outerShdw blurRad="38100" dist="38100" dir="2700000" algn="tl">
                    <a:srgbClr val="000000">
                      <a:alpha val="43137"/>
                    </a:srgbClr>
                  </a:outerShdw>
                </a:effectLst>
                <a:latin typeface="+mn-ea"/>
                <a:ea typeface="+mn-ea"/>
              </a:rPr>
              <a:t>15</a:t>
            </a:r>
            <a:r>
              <a:rPr lang="zh-CN" altLang="en-US" sz="2800" dirty="0">
                <a:effectLst>
                  <a:outerShdw blurRad="38100" dist="38100" dir="2700000" algn="tl">
                    <a:srgbClr val="000000">
                      <a:alpha val="43137"/>
                    </a:srgbClr>
                  </a:outerShdw>
                </a:effectLst>
                <a:latin typeface="+mn-ea"/>
                <a:ea typeface="+mn-ea"/>
              </a:rPr>
              <a:t>个工作日后携带患者身份证、办理人身份证、现金到门诊地下一层病案室复印。</a:t>
            </a:r>
            <a:endParaRPr lang="en-US" altLang="zh-CN" sz="2800" dirty="0">
              <a:effectLst>
                <a:outerShdw blurRad="38100" dist="38100" dir="2700000" algn="tl">
                  <a:srgbClr val="000000">
                    <a:alpha val="43137"/>
                  </a:srgbClr>
                </a:outerShdw>
              </a:effectLst>
              <a:latin typeface="+mn-ea"/>
              <a:ea typeface="+mn-ea"/>
            </a:endParaRPr>
          </a:p>
          <a:p>
            <a:pPr>
              <a:defRPr/>
            </a:pPr>
            <a:endParaRPr lang="en-US" altLang="zh-CN" dirty="0"/>
          </a:p>
          <a:p>
            <a:pPr>
              <a:defRPr/>
            </a:pPr>
            <a:endParaRPr lang="zh-CN" altLang="en-US" dirty="0"/>
          </a:p>
        </p:txBody>
      </p:sp>
      <p:sp>
        <p:nvSpPr>
          <p:cNvPr id="4" name="五角星 3">
            <a:extLst>
              <a:ext uri="{FF2B5EF4-FFF2-40B4-BE49-F238E27FC236}">
                <a16:creationId xmlns:a16="http://schemas.microsoft.com/office/drawing/2014/main" id="{4765B26F-3333-E2F2-36DB-22C1EE3E46AE}"/>
              </a:ext>
            </a:extLst>
          </p:cNvPr>
          <p:cNvSpPr/>
          <p:nvPr/>
        </p:nvSpPr>
        <p:spPr>
          <a:xfrm>
            <a:off x="571500" y="4857750"/>
            <a:ext cx="285750" cy="2857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5">
            <a:extLst>
              <a:ext uri="{FF2B5EF4-FFF2-40B4-BE49-F238E27FC236}">
                <a16:creationId xmlns:a16="http://schemas.microsoft.com/office/drawing/2014/main" id="{E25345E0-94B5-F36E-8BF8-8110617DD00F}"/>
              </a:ext>
            </a:extLst>
          </p:cNvPr>
          <p:cNvSpPr>
            <a:spLocks noChangeArrowheads="1"/>
          </p:cNvSpPr>
          <p:nvPr/>
        </p:nvSpPr>
        <p:spPr bwMode="auto">
          <a:xfrm>
            <a:off x="2627313" y="981075"/>
            <a:ext cx="29638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出院注意事项</a:t>
            </a:r>
          </a:p>
        </p:txBody>
      </p:sp>
      <p:pic>
        <p:nvPicPr>
          <p:cNvPr id="47107" name="图片 6">
            <a:extLst>
              <a:ext uri="{FF2B5EF4-FFF2-40B4-BE49-F238E27FC236}">
                <a16:creationId xmlns:a16="http://schemas.microsoft.com/office/drawing/2014/main" id="{D817B2C1-DED0-9711-3ED0-C7100AEDD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700213"/>
            <a:ext cx="5834062"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6203"/>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3">
            <a:extLst>
              <a:ext uri="{FF2B5EF4-FFF2-40B4-BE49-F238E27FC236}">
                <a16:creationId xmlns:a16="http://schemas.microsoft.com/office/drawing/2014/main" id="{5A283FEC-13A0-59DF-09B4-1402D3E8C380}"/>
              </a:ext>
            </a:extLst>
          </p:cNvPr>
          <p:cNvSpPr>
            <a:spLocks noChangeArrowheads="1"/>
          </p:cNvSpPr>
          <p:nvPr/>
        </p:nvSpPr>
        <p:spPr bwMode="auto">
          <a:xfrm>
            <a:off x="2124075" y="981075"/>
            <a:ext cx="5616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rgbClr val="CC3399"/>
                </a:solidFill>
                <a:latin typeface="华文彩云" panose="02010800040101010101" pitchFamily="2" charset="-122"/>
                <a:ea typeface="华文彩云" panose="02010800040101010101" pitchFamily="2" charset="-122"/>
              </a:rPr>
              <a:t>手术顺利  早日康复</a:t>
            </a:r>
          </a:p>
        </p:txBody>
      </p:sp>
      <p:pic>
        <p:nvPicPr>
          <p:cNvPr id="3" name="图片 2">
            <a:extLst>
              <a:ext uri="{FF2B5EF4-FFF2-40B4-BE49-F238E27FC236}">
                <a16:creationId xmlns:a16="http://schemas.microsoft.com/office/drawing/2014/main" id="{CF7D1976-4E09-D04D-5545-6F9C13354A91}"/>
              </a:ext>
            </a:extLst>
          </p:cNvPr>
          <p:cNvPicPr>
            <a:picLocks noChangeAspect="1"/>
          </p:cNvPicPr>
          <p:nvPr/>
        </p:nvPicPr>
        <p:blipFill>
          <a:blip r:embed="rId2" cstate="print"/>
          <a:stretch>
            <a:fillRect/>
          </a:stretch>
        </p:blipFill>
        <p:spPr>
          <a:xfrm>
            <a:off x="35496" y="1916832"/>
            <a:ext cx="9000913" cy="48109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D1DE62CA-8EBB-C6B1-6AE3-80D471F711AF}"/>
              </a:ext>
            </a:extLst>
          </p:cNvPr>
          <p:cNvSpPr>
            <a:spLocks noGrp="1" noChangeArrowheads="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endParaRPr lang="zh-CN" altLang="en-US">
              <a:latin typeface="幼圆" panose="02010509060101010101" pitchFamily="49" charset="-122"/>
              <a:ea typeface="幼圆" panose="02010509060101010101" pitchFamily="49" charset="-122"/>
            </a:endParaRPr>
          </a:p>
        </p:txBody>
      </p:sp>
      <p:sp>
        <p:nvSpPr>
          <p:cNvPr id="14339" name="副标题 2">
            <a:extLst>
              <a:ext uri="{FF2B5EF4-FFF2-40B4-BE49-F238E27FC236}">
                <a16:creationId xmlns:a16="http://schemas.microsoft.com/office/drawing/2014/main" id="{93660036-A624-0776-6372-35B917688A0A}"/>
              </a:ext>
            </a:extLst>
          </p:cNvPr>
          <p:cNvSpPr>
            <a:spLocks noGrp="1" noChangeArrowheads="1"/>
          </p:cNvSpPr>
          <p:nvPr>
            <p:ph type="subTitle"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endParaRPr lang="zh-CN" altLang="en-US">
              <a:latin typeface="幼圆" panose="02010509060101010101" pitchFamily="49" charset="-122"/>
              <a:ea typeface="幼圆" panose="02010509060101010101" pitchFamily="49" charset="-122"/>
            </a:endParaRPr>
          </a:p>
        </p:txBody>
      </p:sp>
      <p:pic>
        <p:nvPicPr>
          <p:cNvPr id="25602" name="Picture 2">
            <a:extLst>
              <a:ext uri="{FF2B5EF4-FFF2-40B4-BE49-F238E27FC236}">
                <a16:creationId xmlns:a16="http://schemas.microsoft.com/office/drawing/2014/main" id="{48F063D9-39B6-A50E-46AE-BC501D788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241425"/>
            <a:ext cx="895985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a:extLst>
              <a:ext uri="{FF2B5EF4-FFF2-40B4-BE49-F238E27FC236}">
                <a16:creationId xmlns:a16="http://schemas.microsoft.com/office/drawing/2014/main" id="{4EB7E30D-3280-680F-A8DE-B9045269040D}"/>
              </a:ext>
            </a:extLst>
          </p:cNvPr>
          <p:cNvSpPr/>
          <p:nvPr/>
        </p:nvSpPr>
        <p:spPr>
          <a:xfrm>
            <a:off x="4140200" y="3860800"/>
            <a:ext cx="144463" cy="730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 name="TextBox 5">
            <a:extLst>
              <a:ext uri="{FF2B5EF4-FFF2-40B4-BE49-F238E27FC236}">
                <a16:creationId xmlns:a16="http://schemas.microsoft.com/office/drawing/2014/main" id="{99A0535E-DB80-C1CF-E548-ABE47EDAD9AE}"/>
              </a:ext>
            </a:extLst>
          </p:cNvPr>
          <p:cNvSpPr txBox="1">
            <a:spLocks noChangeArrowheads="1"/>
          </p:cNvSpPr>
          <p:nvPr/>
        </p:nvSpPr>
        <p:spPr bwMode="auto">
          <a:xfrm>
            <a:off x="4211638" y="3935413"/>
            <a:ext cx="3603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脑干</a:t>
            </a:r>
          </a:p>
        </p:txBody>
      </p:sp>
      <p:sp>
        <p:nvSpPr>
          <p:cNvPr id="8" name="爆炸形 1 7">
            <a:extLst>
              <a:ext uri="{FF2B5EF4-FFF2-40B4-BE49-F238E27FC236}">
                <a16:creationId xmlns:a16="http://schemas.microsoft.com/office/drawing/2014/main" id="{907E8038-FB45-923C-1EB6-2AF9DFC29F32}"/>
              </a:ext>
            </a:extLst>
          </p:cNvPr>
          <p:cNvSpPr/>
          <p:nvPr/>
        </p:nvSpPr>
        <p:spPr>
          <a:xfrm>
            <a:off x="2376488" y="4437063"/>
            <a:ext cx="4032250" cy="2087562"/>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a:solidFill>
                  <a:schemeClr val="tx1"/>
                </a:solidFill>
              </a:rPr>
              <a:t>心跳、呼吸</a:t>
            </a:r>
          </a:p>
        </p:txBody>
      </p:sp>
    </p:spTree>
  </p:cSld>
  <p:clrMapOvr>
    <a:masterClrMapping/>
  </p:clrMapOvr>
  <p:transition spd="slow" advTm="620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slide(fromBottom)">
                                      <p:cBhvr>
                                        <p:cTn id="7" dur="500"/>
                                        <p:tgtEl>
                                          <p:spTgt spid="25602"/>
                                        </p:tgtEl>
                                      </p:cBhvr>
                                    </p:animEffect>
                                  </p:childTnLst>
                                </p:cTn>
                              </p:par>
                              <p:par>
                                <p:cTn id="8" presetID="1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lide(fromBottom)">
                                      <p:cBhvr>
                                        <p:cTn id="10" dur="500"/>
                                        <p:tgtEl>
                                          <p:spTgt spid="5"/>
                                        </p:tgtEl>
                                      </p:cBhvr>
                                    </p:animEffect>
                                  </p:childTnLst>
                                </p:cTn>
                              </p:par>
                              <p:par>
                                <p:cTn id="11" presetID="1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lide(fromBottom)">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Bottom)">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2">
            <a:extLst>
              <a:ext uri="{FF2B5EF4-FFF2-40B4-BE49-F238E27FC236}">
                <a16:creationId xmlns:a16="http://schemas.microsoft.com/office/drawing/2014/main" id="{BD0569F6-AE21-847B-CAC6-9E32EF7CBC89}"/>
              </a:ext>
            </a:extLst>
          </p:cNvPr>
          <p:cNvSpPr>
            <a:spLocks noGrp="1" noChangeArrowheads="1"/>
          </p:cNvSpPr>
          <p:nvPr>
            <p:ph type="title"/>
          </p:nvPr>
        </p:nvSpPr>
        <p:spPr bwMode="auto">
          <a:xfrm>
            <a:off x="1835150" y="908050"/>
            <a:ext cx="5418138" cy="1101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zh-CN" sz="4000" b="1">
                <a:latin typeface="微软雅黑" panose="020B0503020204020204" pitchFamily="34" charset="-122"/>
                <a:ea typeface="微软雅黑" panose="020B0503020204020204" pitchFamily="34" charset="-122"/>
              </a:rPr>
              <a:t>治</a:t>
            </a:r>
            <a:r>
              <a:rPr lang="en-US" altLang="zh-CN" sz="4000" b="1">
                <a:latin typeface="微软雅黑" panose="020B0503020204020204" pitchFamily="34" charset="-122"/>
                <a:ea typeface="微软雅黑" panose="020B0503020204020204" pitchFamily="34" charset="-122"/>
              </a:rPr>
              <a:t>  </a:t>
            </a:r>
            <a:r>
              <a:rPr lang="zh-CN" altLang="zh-CN" sz="4000" b="1">
                <a:latin typeface="微软雅黑" panose="020B0503020204020204" pitchFamily="34" charset="-122"/>
                <a:ea typeface="微软雅黑" panose="020B0503020204020204" pitchFamily="34" charset="-122"/>
              </a:rPr>
              <a:t>疗</a:t>
            </a:r>
          </a:p>
        </p:txBody>
      </p:sp>
      <p:pic>
        <p:nvPicPr>
          <p:cNvPr id="15363" name="内容占位符 3">
            <a:extLst>
              <a:ext uri="{FF2B5EF4-FFF2-40B4-BE49-F238E27FC236}">
                <a16:creationId xmlns:a16="http://schemas.microsoft.com/office/drawing/2014/main" id="{5AE6DE01-B955-2656-33DD-07ACC6A56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208213"/>
            <a:ext cx="3816350"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矩形 4">
            <a:extLst>
              <a:ext uri="{FF2B5EF4-FFF2-40B4-BE49-F238E27FC236}">
                <a16:creationId xmlns:a16="http://schemas.microsoft.com/office/drawing/2014/main" id="{8BE8E34A-780D-2733-646D-43E77687EBEB}"/>
              </a:ext>
            </a:extLst>
          </p:cNvPr>
          <p:cNvSpPr>
            <a:spLocks noChangeArrowheads="1"/>
          </p:cNvSpPr>
          <p:nvPr/>
        </p:nvSpPr>
        <p:spPr bwMode="auto">
          <a:xfrm>
            <a:off x="250825" y="2133600"/>
            <a:ext cx="45720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FF0000"/>
                </a:solidFill>
                <a:latin typeface="宋体" panose="02010600030101010101" pitchFamily="2" charset="-122"/>
              </a:rPr>
              <a:t>手术治疗</a:t>
            </a:r>
            <a:r>
              <a:rPr lang="zh-CN" altLang="en-US" sz="2800" b="1">
                <a:latin typeface="宋体" panose="02010600030101010101" pitchFamily="2" charset="-122"/>
              </a:rPr>
              <a:t> </a:t>
            </a:r>
            <a:r>
              <a:rPr lang="en-US" altLang="zh-CN" sz="2800" b="1">
                <a:latin typeface="宋体" panose="02010600030101010101" pitchFamily="2" charset="-122"/>
              </a:rPr>
              <a:t>—— </a:t>
            </a:r>
            <a:r>
              <a:rPr lang="zh-CN" altLang="en-US" sz="2800" b="1">
                <a:solidFill>
                  <a:srgbClr val="FF0000"/>
                </a:solidFill>
                <a:latin typeface="宋体" panose="02010600030101010101" pitchFamily="2" charset="-122"/>
              </a:rPr>
              <a:t>面神经微血管减压</a:t>
            </a:r>
            <a:r>
              <a:rPr lang="zh-CN" altLang="en-US" sz="2800" b="1">
                <a:latin typeface="宋体" panose="02010600030101010101" pitchFamily="2" charset="-122"/>
              </a:rPr>
              <a:t>（ </a:t>
            </a:r>
            <a:r>
              <a:rPr lang="en-US" altLang="zh-CN" sz="2800" b="1">
                <a:latin typeface="宋体" panose="02010600030101010101" pitchFamily="2" charset="-122"/>
              </a:rPr>
              <a:t>Microvascular decompression   MVD</a:t>
            </a:r>
            <a:r>
              <a:rPr lang="zh-CN" altLang="en-US" sz="2800" b="1">
                <a:latin typeface="宋体" panose="02010600030101010101" pitchFamily="2" charset="-122"/>
              </a:rPr>
              <a:t>）</a:t>
            </a:r>
            <a:endParaRPr lang="en-US" altLang="zh-CN" sz="2800" b="1">
              <a:latin typeface="宋体" panose="02010600030101010101" pitchFamily="2" charset="-122"/>
            </a:endParaRPr>
          </a:p>
          <a:p>
            <a:pPr eaLnBrk="1" hangingPunct="1">
              <a:buFont typeface="Arial" panose="020B0604020202020204" pitchFamily="34" charset="0"/>
              <a:buNone/>
            </a:pPr>
            <a:endParaRPr lang="en-US" altLang="zh-CN" sz="2800" b="1">
              <a:latin typeface="宋体" panose="02010600030101010101" pitchFamily="2" charset="-122"/>
            </a:endParaRPr>
          </a:p>
          <a:p>
            <a:pPr eaLnBrk="1" hangingPunct="1">
              <a:buFont typeface="Arial" panose="020B0604020202020204" pitchFamily="34" charset="0"/>
              <a:buNone/>
            </a:pPr>
            <a:r>
              <a:rPr lang="zh-CN" altLang="en-US" sz="2800" b="1">
                <a:latin typeface="宋体" panose="02010600030101010101" pitchFamily="2" charset="-122"/>
              </a:rPr>
              <a:t>保守治疗： </a:t>
            </a:r>
            <a:endParaRPr lang="en-US" altLang="zh-CN" sz="2800" b="1">
              <a:latin typeface="宋体" panose="02010600030101010101" pitchFamily="2" charset="-122"/>
            </a:endParaRPr>
          </a:p>
          <a:p>
            <a:pPr algn="ctr" eaLnBrk="1" hangingPunct="1">
              <a:buFont typeface="Arial" panose="020B0604020202020204" pitchFamily="34" charset="0"/>
              <a:buNone/>
            </a:pPr>
            <a:r>
              <a:rPr lang="en-US" altLang="zh-CN" sz="2800" b="1">
                <a:latin typeface="宋体" panose="02010600030101010101" pitchFamily="2" charset="-122"/>
              </a:rPr>
              <a:t>1.</a:t>
            </a:r>
            <a:r>
              <a:rPr lang="zh-CN" altLang="en-US" sz="2800" b="1">
                <a:latin typeface="宋体" panose="02010600030101010101" pitchFamily="2" charset="-122"/>
              </a:rPr>
              <a:t>药物：口服卡马西平、注射肉毒素</a:t>
            </a:r>
            <a:r>
              <a:rPr lang="en-US" altLang="zh-CN" sz="2800" b="1">
                <a:latin typeface="宋体" panose="02010600030101010101" pitchFamily="2" charset="-122"/>
              </a:rPr>
              <a:t> </a:t>
            </a:r>
          </a:p>
          <a:p>
            <a:pPr eaLnBrk="1" hangingPunct="1">
              <a:buFont typeface="Arial" panose="020B0604020202020204" pitchFamily="34" charset="0"/>
              <a:buNone/>
            </a:pPr>
            <a:r>
              <a:rPr lang="en-US" altLang="zh-CN" sz="2800" b="1">
                <a:latin typeface="宋体" panose="02010600030101010101" pitchFamily="2" charset="-122"/>
              </a:rPr>
              <a:t>2.</a:t>
            </a:r>
            <a:r>
              <a:rPr lang="zh-CN" altLang="en-US" sz="2800" b="1">
                <a:latin typeface="宋体" panose="02010600030101010101" pitchFamily="2" charset="-122"/>
              </a:rPr>
              <a:t>中医：针灸、封闭</a:t>
            </a:r>
            <a:endParaRPr lang="en-US" altLang="zh-CN" sz="2800" b="1">
              <a:latin typeface="宋体" panose="02010600030101010101" pitchFamily="2" charset="-122"/>
            </a:endParaRPr>
          </a:p>
          <a:p>
            <a:pPr eaLnBrk="1" hangingPunct="1">
              <a:buFont typeface="Arial" panose="020B0604020202020204" pitchFamily="34" charset="0"/>
              <a:buNone/>
            </a:pPr>
            <a:r>
              <a:rPr lang="en-US" altLang="zh-CN" sz="2800" b="1">
                <a:latin typeface="宋体" panose="02010600030101010101" pitchFamily="2" charset="-122"/>
              </a:rPr>
              <a:t>3.</a:t>
            </a:r>
            <a:r>
              <a:rPr lang="zh-CN" altLang="en-US" sz="2800" b="1">
                <a:latin typeface="宋体" panose="02010600030101010101" pitchFamily="2" charset="-122"/>
              </a:rPr>
              <a:t>理疗</a:t>
            </a:r>
          </a:p>
          <a:p>
            <a:pPr eaLnBrk="1" hangingPunct="1">
              <a:buFont typeface="Wingdings 3" panose="05040102010807070707" pitchFamily="18" charset="2"/>
              <a:buNone/>
            </a:pPr>
            <a:r>
              <a:rPr lang="en-US" altLang="zh-CN" sz="2800" b="1">
                <a:latin typeface="宋体" panose="02010600030101010101" pitchFamily="2" charset="-122"/>
              </a:rPr>
              <a:t>                    </a:t>
            </a:r>
            <a:endParaRPr lang="zh-CN" altLang="en-US" sz="2800" b="1">
              <a:latin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descr="http://5b0988e595225.cdn.sohucs.com/images/20171212/b81d5fe2929f4869b71ccff55c12fc67.jpeg">
            <a:extLst>
              <a:ext uri="{FF2B5EF4-FFF2-40B4-BE49-F238E27FC236}">
                <a16:creationId xmlns:a16="http://schemas.microsoft.com/office/drawing/2014/main" id="{0EF78DC8-3FE7-4858-D78E-0925220DDEDA}"/>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7" name="AutoShape 4" descr="http://5b0988e595225.cdn.sohucs.com/images/20171212/b81d5fe2929f4869b71ccff55c12fc67.jpeg">
            <a:extLst>
              <a:ext uri="{FF2B5EF4-FFF2-40B4-BE49-F238E27FC236}">
                <a16:creationId xmlns:a16="http://schemas.microsoft.com/office/drawing/2014/main" id="{FF111995-AB09-A448-DD6C-C61898688999}"/>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8" name="AutoShape 6" descr="http://5b0988e595225.cdn.sohucs.com/images/20171212/b81d5fe2929f4869b71ccff55c12fc67.jpeg">
            <a:extLst>
              <a:ext uri="{FF2B5EF4-FFF2-40B4-BE49-F238E27FC236}">
                <a16:creationId xmlns:a16="http://schemas.microsoft.com/office/drawing/2014/main" id="{37261758-B6A3-DFF7-E955-1F650F0D3201}"/>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9" name="AutoShape 8" descr="http://5b0988e595225.cdn.sohucs.com/images/20171212/b81d5fe2929f4869b71ccff55c12fc67.jpeg">
            <a:extLst>
              <a:ext uri="{FF2B5EF4-FFF2-40B4-BE49-F238E27FC236}">
                <a16:creationId xmlns:a16="http://schemas.microsoft.com/office/drawing/2014/main" id="{64E4E622-2DED-9300-1799-F6F3A76562F4}"/>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0" name="AutoShape 10" descr="http://5b0988e595225.cdn.sohucs.com/images/20171212/b81d5fe2929f4869b71ccff55c12fc67.jpeg">
            <a:extLst>
              <a:ext uri="{FF2B5EF4-FFF2-40B4-BE49-F238E27FC236}">
                <a16:creationId xmlns:a16="http://schemas.microsoft.com/office/drawing/2014/main" id="{73ECE523-B466-C2BF-B536-270AD2D31704}"/>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1" name="AutoShape 12" descr="http://5b0988e595225.cdn.sohucs.com/images/20171212/b81d5fe2929f4869b71ccff55c12fc67.jpeg">
            <a:extLst>
              <a:ext uri="{FF2B5EF4-FFF2-40B4-BE49-F238E27FC236}">
                <a16:creationId xmlns:a16="http://schemas.microsoft.com/office/drawing/2014/main" id="{BBC3C714-B672-FD0C-F480-BC3030567E33}"/>
              </a:ext>
            </a:extLst>
          </p:cNvPr>
          <p:cNvSpPr>
            <a:spLocks noGrp="1" noChangeAspect="1" noChangeArrowheads="1"/>
          </p:cNvSpPr>
          <p:nvPr>
            <p:ph type="ctrTitle"/>
          </p:nvPr>
        </p:nvSpPr>
        <p:spPr bwMode="auto">
          <a:xfrm>
            <a:off x="755650" y="2349500"/>
            <a:ext cx="3382963" cy="935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4000">
                <a:latin typeface="微软雅黑" panose="020B0503020204020204" pitchFamily="34" charset="-122"/>
                <a:ea typeface="微软雅黑" panose="020B0503020204020204" pitchFamily="34" charset="-122"/>
              </a:rPr>
              <a:t>手</a:t>
            </a:r>
            <a:br>
              <a:rPr lang="en-US" altLang="zh-CN" sz="4000">
                <a:latin typeface="微软雅黑" panose="020B0503020204020204" pitchFamily="34" charset="-122"/>
                <a:ea typeface="微软雅黑" panose="020B0503020204020204" pitchFamily="34" charset="-122"/>
              </a:rPr>
            </a:br>
            <a:r>
              <a:rPr lang="zh-CN" altLang="en-US" sz="4000">
                <a:latin typeface="微软雅黑" panose="020B0503020204020204" pitchFamily="34" charset="-122"/>
                <a:ea typeface="微软雅黑" panose="020B0503020204020204" pitchFamily="34" charset="-122"/>
              </a:rPr>
              <a:t>术</a:t>
            </a:r>
            <a:br>
              <a:rPr lang="en-US" altLang="zh-CN" sz="4000">
                <a:latin typeface="微软雅黑" panose="020B0503020204020204" pitchFamily="34" charset="-122"/>
                <a:ea typeface="微软雅黑" panose="020B0503020204020204" pitchFamily="34" charset="-122"/>
              </a:rPr>
            </a:br>
            <a:r>
              <a:rPr lang="zh-CN" altLang="en-US" sz="4000">
                <a:latin typeface="微软雅黑" panose="020B0503020204020204" pitchFamily="34" charset="-122"/>
                <a:ea typeface="微软雅黑" panose="020B0503020204020204" pitchFamily="34" charset="-122"/>
              </a:rPr>
              <a:t>切</a:t>
            </a:r>
            <a:br>
              <a:rPr lang="en-US" altLang="zh-CN" sz="4000">
                <a:latin typeface="微软雅黑" panose="020B0503020204020204" pitchFamily="34" charset="-122"/>
                <a:ea typeface="微软雅黑" panose="020B0503020204020204" pitchFamily="34" charset="-122"/>
              </a:rPr>
            </a:br>
            <a:r>
              <a:rPr lang="zh-CN" altLang="en-US" sz="4000">
                <a:latin typeface="微软雅黑" panose="020B0503020204020204" pitchFamily="34" charset="-122"/>
                <a:ea typeface="微软雅黑" panose="020B0503020204020204" pitchFamily="34" charset="-122"/>
              </a:rPr>
              <a:t>口</a:t>
            </a:r>
          </a:p>
        </p:txBody>
      </p:sp>
      <p:sp>
        <p:nvSpPr>
          <p:cNvPr id="16392" name="AutoShape 14" descr="http://5b0988e595225.cdn.sohucs.com/images/20171212/b81d5fe2929f4869b71ccff55c12fc67.jpeg">
            <a:extLst>
              <a:ext uri="{FF2B5EF4-FFF2-40B4-BE49-F238E27FC236}">
                <a16:creationId xmlns:a16="http://schemas.microsoft.com/office/drawing/2014/main" id="{683EC945-B365-8E8A-7A9D-B9B99A785FCC}"/>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6393" name="图片 1" descr="微信图片_20200812143224">
            <a:extLst>
              <a:ext uri="{FF2B5EF4-FFF2-40B4-BE49-F238E27FC236}">
                <a16:creationId xmlns:a16="http://schemas.microsoft.com/office/drawing/2014/main" id="{64CB6958-4A22-1B9E-E76C-C63BEF7F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313" y="2276475"/>
            <a:ext cx="38227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328"/>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a:extLst>
              <a:ext uri="{FF2B5EF4-FFF2-40B4-BE49-F238E27FC236}">
                <a16:creationId xmlns:a16="http://schemas.microsoft.com/office/drawing/2014/main" id="{E8E719C7-E46F-6F3F-F367-7850FAC991F9}"/>
              </a:ext>
            </a:extLst>
          </p:cNvPr>
          <p:cNvSpPr>
            <a:spLocks noChangeArrowheads="1"/>
          </p:cNvSpPr>
          <p:nvPr/>
        </p:nvSpPr>
        <p:spPr bwMode="auto">
          <a:xfrm>
            <a:off x="2555875" y="1196975"/>
            <a:ext cx="3889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禁食水</a:t>
            </a:r>
          </a:p>
        </p:txBody>
      </p:sp>
      <p:sp>
        <p:nvSpPr>
          <p:cNvPr id="17411" name="矩形 2">
            <a:extLst>
              <a:ext uri="{FF2B5EF4-FFF2-40B4-BE49-F238E27FC236}">
                <a16:creationId xmlns:a16="http://schemas.microsoft.com/office/drawing/2014/main" id="{31CE0FC0-53ED-121F-212E-E8DD98C19C73}"/>
              </a:ext>
            </a:extLst>
          </p:cNvPr>
          <p:cNvSpPr>
            <a:spLocks noChangeArrowheads="1"/>
          </p:cNvSpPr>
          <p:nvPr/>
        </p:nvSpPr>
        <p:spPr bwMode="auto">
          <a:xfrm>
            <a:off x="755650" y="2133600"/>
            <a:ext cx="734536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您明天即将手术，请于今晚进清淡饮食。</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2.</a:t>
            </a:r>
            <a:r>
              <a:rPr lang="zh-CN" altLang="en-US" sz="3200" b="1">
                <a:latin typeface="宋体" panose="02010600030101010101" pitchFamily="2" charset="-122"/>
              </a:rPr>
              <a:t>如您入睡困难，遵医嘱口服安定以助您良好的睡眠。</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3.</a:t>
            </a:r>
            <a:r>
              <a:rPr lang="zh-CN" altLang="en-US" sz="3200" b="1">
                <a:latin typeface="宋体" panose="02010600030101010101" pitchFamily="2" charset="-122"/>
              </a:rPr>
              <a:t>夜</a:t>
            </a:r>
            <a:r>
              <a:rPr lang="en-US" altLang="zh-CN" sz="3200" b="1">
                <a:latin typeface="宋体" panose="02010600030101010101" pitchFamily="2" charset="-122"/>
              </a:rPr>
              <a:t>00:00</a:t>
            </a:r>
            <a:r>
              <a:rPr lang="zh-CN" altLang="en-US" sz="3200" b="1">
                <a:latin typeface="宋体" panose="02010600030101010101" pitchFamily="2" charset="-122"/>
              </a:rPr>
              <a:t>以后至术晨均禁食水。</a:t>
            </a:r>
          </a:p>
        </p:txBody>
      </p:sp>
    </p:spTree>
  </p:cSld>
  <p:clrMapOvr>
    <a:masterClrMapping/>
  </p:clrMapOvr>
  <p:transition advTm="456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3">
            <a:extLst>
              <a:ext uri="{FF2B5EF4-FFF2-40B4-BE49-F238E27FC236}">
                <a16:creationId xmlns:a16="http://schemas.microsoft.com/office/drawing/2014/main" id="{C58AF748-5601-41F8-4DFB-EFDCC15E1607}"/>
              </a:ext>
            </a:extLst>
          </p:cNvPr>
          <p:cNvSpPr>
            <a:spLocks noChangeArrowheads="1"/>
          </p:cNvSpPr>
          <p:nvPr/>
        </p:nvSpPr>
        <p:spPr bwMode="auto">
          <a:xfrm>
            <a:off x="2627313" y="1125538"/>
            <a:ext cx="4352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术前用药</a:t>
            </a:r>
          </a:p>
        </p:txBody>
      </p:sp>
      <p:sp>
        <p:nvSpPr>
          <p:cNvPr id="18435" name="矩形 4">
            <a:extLst>
              <a:ext uri="{FF2B5EF4-FFF2-40B4-BE49-F238E27FC236}">
                <a16:creationId xmlns:a16="http://schemas.microsoft.com/office/drawing/2014/main" id="{2E560CE9-F38A-A547-AF74-EB10772FD830}"/>
              </a:ext>
            </a:extLst>
          </p:cNvPr>
          <p:cNvSpPr>
            <a:spLocks noChangeArrowheads="1"/>
          </p:cNvSpPr>
          <p:nvPr/>
        </p:nvSpPr>
        <p:spPr bwMode="auto">
          <a:xfrm>
            <a:off x="755650" y="2060575"/>
            <a:ext cx="80645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如您患有高血压，请于术晨</a:t>
            </a:r>
            <a:r>
              <a:rPr lang="en-US" altLang="zh-CN" sz="3200" b="1">
                <a:latin typeface="宋体" panose="02010600030101010101" pitchFamily="2" charset="-122"/>
              </a:rPr>
              <a:t>06:00</a:t>
            </a:r>
            <a:r>
              <a:rPr lang="zh-CN" altLang="en-US" sz="3200" b="1">
                <a:latin typeface="宋体" panose="02010600030101010101" pitchFamily="2" charset="-122"/>
              </a:rPr>
              <a:t>口服降压药（自备药，请自行口服），喝药时用极少量水送服。</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2.</a:t>
            </a:r>
            <a:r>
              <a:rPr lang="zh-CN" altLang="en-US" sz="3200" b="1">
                <a:latin typeface="宋体" panose="02010600030101010101" pitchFamily="2" charset="-122"/>
              </a:rPr>
              <a:t>如果您患有糖尿病，术晨勿服用降糖药物，以防低血糖发生。</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3.</a:t>
            </a:r>
            <a:r>
              <a:rPr lang="zh-CN" altLang="en-US" sz="3200" b="1">
                <a:latin typeface="宋体" panose="02010600030101010101" pitchFamily="2" charset="-122"/>
              </a:rPr>
              <a:t>其余药物均暂停，不服用。</a:t>
            </a:r>
          </a:p>
        </p:txBody>
      </p:sp>
    </p:spTree>
  </p:cSld>
  <p:clrMapOvr>
    <a:masterClrMapping/>
  </p:clrMapOvr>
  <p:transition spd="slow" advTm="6156"/>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a:extLst>
              <a:ext uri="{FF2B5EF4-FFF2-40B4-BE49-F238E27FC236}">
                <a16:creationId xmlns:a16="http://schemas.microsoft.com/office/drawing/2014/main" id="{49E17D39-CE10-7F39-385D-E0970BDC218F}"/>
              </a:ext>
            </a:extLst>
          </p:cNvPr>
          <p:cNvSpPr>
            <a:spLocks noChangeArrowheads="1"/>
          </p:cNvSpPr>
          <p:nvPr/>
        </p:nvSpPr>
        <p:spPr bwMode="auto">
          <a:xfrm>
            <a:off x="3851275" y="620713"/>
            <a:ext cx="3429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管路</a:t>
            </a:r>
          </a:p>
        </p:txBody>
      </p:sp>
      <p:sp>
        <p:nvSpPr>
          <p:cNvPr id="20483" name="矩形 2">
            <a:extLst>
              <a:ext uri="{FF2B5EF4-FFF2-40B4-BE49-F238E27FC236}">
                <a16:creationId xmlns:a16="http://schemas.microsoft.com/office/drawing/2014/main" id="{7792EBBC-867C-608D-26E7-2D1BC4BF7020}"/>
              </a:ext>
            </a:extLst>
          </p:cNvPr>
          <p:cNvSpPr>
            <a:spLocks noChangeArrowheads="1"/>
          </p:cNvSpPr>
          <p:nvPr/>
        </p:nvSpPr>
        <p:spPr bwMode="auto">
          <a:xfrm>
            <a:off x="250825" y="1484313"/>
            <a:ext cx="4392613" cy="5048250"/>
          </a:xfrm>
          <a:prstGeom prst="rect">
            <a:avLst/>
          </a:prstGeom>
          <a:noFill/>
          <a:ln w="9525">
            <a:solidFill>
              <a:schemeClr val="accent1"/>
            </a:solidFill>
            <a:miter lim="800000"/>
            <a:headEnd/>
            <a:tailEnd/>
          </a:ln>
        </p:spPr>
        <p:txBody>
          <a:bodyPr>
            <a:spAutoFit/>
          </a:bodyPr>
          <a:lstStyle/>
          <a:p>
            <a:pPr marL="285750" indent="-285750">
              <a:buFont typeface="Arial" pitchFamily="34" charset="0"/>
              <a:buNone/>
              <a:defRPr/>
            </a:pPr>
            <a:r>
              <a:rPr lang="zh-CN" altLang="en-US" sz="2800" b="1" dirty="0">
                <a:latin typeface="+mn-ea"/>
                <a:ea typeface="+mn-ea"/>
              </a:rPr>
              <a:t> </a:t>
            </a:r>
            <a:r>
              <a:rPr lang="en-US" altLang="zh-CN" sz="2800" b="1" dirty="0">
                <a:latin typeface="+mn-ea"/>
                <a:ea typeface="+mn-ea"/>
              </a:rPr>
              <a:t>1.</a:t>
            </a:r>
            <a:r>
              <a:rPr lang="zh-CN" altLang="en-US" sz="2800" b="1" dirty="0">
                <a:latin typeface="+mn-ea"/>
                <a:ea typeface="+mn-ea"/>
              </a:rPr>
              <a:t>手术当天（术晨或上午）</a:t>
            </a:r>
            <a:endParaRPr lang="en-US" altLang="zh-CN" sz="2800" b="1" dirty="0">
              <a:latin typeface="+mn-ea"/>
              <a:ea typeface="+mn-ea"/>
            </a:endParaRPr>
          </a:p>
          <a:p>
            <a:pPr marL="285750" indent="-285750">
              <a:buFont typeface="Arial" pitchFamily="34" charset="0"/>
              <a:buNone/>
              <a:defRPr/>
            </a:pPr>
            <a:r>
              <a:rPr lang="zh-CN" altLang="en-US" sz="2800" b="1" dirty="0">
                <a:latin typeface="+mn-ea"/>
                <a:ea typeface="+mn-ea"/>
              </a:rPr>
              <a:t>  护士会为您留置导尿管，如手术室工作人员接您去做手术时仍未留置尿管，请及时通知责任护士。</a:t>
            </a:r>
            <a:endParaRPr lang="en-US" altLang="zh-CN" sz="2800" b="1" dirty="0">
              <a:latin typeface="+mn-ea"/>
              <a:ea typeface="+mn-ea"/>
            </a:endParaRPr>
          </a:p>
          <a:p>
            <a:pPr>
              <a:lnSpc>
                <a:spcPct val="150000"/>
              </a:lnSpc>
              <a:defRPr/>
            </a:pPr>
            <a:r>
              <a:rPr lang="en-US" altLang="zh-CN" sz="2800" b="1" dirty="0">
                <a:latin typeface="+mn-ea"/>
                <a:ea typeface="+mn-ea"/>
              </a:rPr>
              <a:t>2.</a:t>
            </a:r>
            <a:r>
              <a:rPr lang="zh-CN" altLang="zh-CN" sz="2800" b="1" dirty="0">
                <a:latin typeface="+mn-ea"/>
                <a:ea typeface="+mn-ea"/>
              </a:rPr>
              <a:t>患者</a:t>
            </a:r>
            <a:r>
              <a:rPr lang="en-US" altLang="zh-CN" sz="2800" b="1" dirty="0">
                <a:latin typeface="+mn-ea"/>
                <a:ea typeface="+mn-ea"/>
              </a:rPr>
              <a:t>/</a:t>
            </a:r>
            <a:r>
              <a:rPr lang="zh-CN" altLang="en-US" sz="2800" b="1" dirty="0">
                <a:latin typeface="+mn-ea"/>
                <a:ea typeface="+mn-ea"/>
              </a:rPr>
              <a:t>家属</a:t>
            </a:r>
            <a:r>
              <a:rPr lang="zh-CN" altLang="en-US" sz="2800" b="1" dirty="0">
                <a:solidFill>
                  <a:srgbClr val="FF0000"/>
                </a:solidFill>
                <a:latin typeface="+mn-ea"/>
                <a:ea typeface="+mn-ea"/>
              </a:rPr>
              <a:t>不可自行拔除尿管避免尿道损伤</a:t>
            </a:r>
            <a:r>
              <a:rPr lang="zh-CN" altLang="en-US" sz="3200" b="1" dirty="0">
                <a:solidFill>
                  <a:srgbClr val="FF0000"/>
                </a:solidFill>
                <a:latin typeface="+mn-ea"/>
                <a:ea typeface="+mn-ea"/>
              </a:rPr>
              <a:t>。</a:t>
            </a:r>
          </a:p>
          <a:p>
            <a:pPr marL="285750" indent="-285750">
              <a:buFont typeface="Arial" pitchFamily="34" charset="0"/>
              <a:buNone/>
              <a:defRPr/>
            </a:pPr>
            <a:endParaRPr lang="zh-CN" altLang="en-US" sz="3200" b="1" dirty="0"/>
          </a:p>
          <a:p>
            <a:pPr marL="285750" indent="-285750">
              <a:buFont typeface="Arial" pitchFamily="34" charset="0"/>
              <a:buChar char="•"/>
              <a:defRPr/>
            </a:pPr>
            <a:endParaRPr lang="zh-CN" altLang="en-US" sz="3200" b="1" dirty="0"/>
          </a:p>
        </p:txBody>
      </p:sp>
      <p:pic>
        <p:nvPicPr>
          <p:cNvPr id="19460" name="图片 2">
            <a:extLst>
              <a:ext uri="{FF2B5EF4-FFF2-40B4-BE49-F238E27FC236}">
                <a16:creationId xmlns:a16="http://schemas.microsoft.com/office/drawing/2014/main" id="{3D5210D6-EF8A-C264-68EE-7AC8E2C03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628775"/>
            <a:ext cx="34559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99">
            <a:extLst>
              <a:ext uri="{FF2B5EF4-FFF2-40B4-BE49-F238E27FC236}">
                <a16:creationId xmlns:a16="http://schemas.microsoft.com/office/drawing/2014/main" id="{27D8EDDF-8355-BD11-2C9F-A2DE1987168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4652963"/>
            <a:ext cx="36004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204"/>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1597</Words>
  <Application>Microsoft Office PowerPoint</Application>
  <PresentationFormat>全屏显示(4:3)</PresentationFormat>
  <Paragraphs>187</Paragraphs>
  <Slides>37</Slides>
  <Notes>3</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37</vt:i4>
      </vt:variant>
    </vt:vector>
  </HeadingPairs>
  <TitlesOfParts>
    <vt:vector size="51" baseType="lpstr">
      <vt:lpstr>华文彩云</vt:lpstr>
      <vt:lpstr>隶书</vt:lpstr>
      <vt:lpstr>宋体</vt:lpstr>
      <vt:lpstr>微软雅黑</vt:lpstr>
      <vt:lpstr>幼圆</vt:lpstr>
      <vt:lpstr>Arial</vt:lpstr>
      <vt:lpstr>Calibri</vt:lpstr>
      <vt:lpstr>Garamond</vt:lpstr>
      <vt:lpstr>Georgia</vt:lpstr>
      <vt:lpstr>Times New Roman</vt:lpstr>
      <vt:lpstr>Wingdings</vt:lpstr>
      <vt:lpstr>Wingdings 3</vt:lpstr>
      <vt:lpstr>1_自定义设计方案</vt:lpstr>
      <vt:lpstr>2_自定义设计方案</vt:lpstr>
      <vt:lpstr>神经外科 面肌痉挛、三叉神经痛 术前/后健康宣教</vt:lpstr>
      <vt:lpstr>面肌痉挛</vt:lpstr>
      <vt:lpstr>三叉神经痛是以一侧面部三叉神经分布区内反复发作的阵发性剧烈痛。该病的特点是：在头面部三叉神经分布区域内，发病骤发，骤停、闪电样、刀割样、烧灼样、顽固性、难以忍受的剧烈性疼痛。说话、洗脸、刷牙或微风拂面，甚至走路时都会导致阵发性时的剧烈疼痛。疼痛历时数秒或数分钟，疼痛呈周期性发作。</vt:lpstr>
      <vt:lpstr>PowerPoint 演示文稿</vt:lpstr>
      <vt:lpstr>治  疗</vt:lpstr>
      <vt:lpstr>手 术 切 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起床要遵循“三部曲”</vt:lpstr>
      <vt:lpstr>PowerPoint 演示文稿</vt:lpstr>
      <vt:lpstr>PowerPoint 演示文稿</vt:lpstr>
      <vt:lpstr>PowerPoint 演示文稿</vt:lpstr>
      <vt:lpstr>PowerPoint 演示文稿</vt:lpstr>
      <vt:lpstr>PowerPoint 演示文稿</vt:lpstr>
      <vt:lpstr>表情肌康复训练6种方法</vt:lpstr>
      <vt:lpstr>PowerPoint 演示文稿</vt:lpstr>
      <vt:lpstr>PowerPoint 演示文稿</vt:lpstr>
      <vt:lpstr>PowerPoint 演示文稿</vt:lpstr>
      <vt:lpstr>PowerPoint 演示文稿</vt:lpstr>
      <vt:lpstr>PowerPoint 演示文稿</vt:lpstr>
      <vt:lpstr>PowerPoint 演示文稿</vt:lpstr>
      <vt:lpstr>办理出院手续</vt:lpstr>
      <vt:lpstr>如需复印病历</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2023-11-12T02:34:17Z</dcterms:created>
  <dcterms:modified xsi:type="dcterms:W3CDTF">2023-11-12T02:34:20Z</dcterms:modified>
</cp:coreProperties>
</file>